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1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4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5360-206B-4148-AB88-91766453DBDE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8AE9-0DA7-443B-93B9-E5A87DBDF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680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5360-206B-4148-AB88-91766453DBDE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8AE9-0DA7-443B-93B9-E5A87DBDF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350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5360-206B-4148-AB88-91766453DBDE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8AE9-0DA7-443B-93B9-E5A87DBDF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066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5360-206B-4148-AB88-91766453DBDE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8AE9-0DA7-443B-93B9-E5A87DBDF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079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5360-206B-4148-AB88-91766453DBDE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8AE9-0DA7-443B-93B9-E5A87DBDF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8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5360-206B-4148-AB88-91766453DBDE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8AE9-0DA7-443B-93B9-E5A87DBDF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86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5360-206B-4148-AB88-91766453DBDE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8AE9-0DA7-443B-93B9-E5A87DBDF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170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5360-206B-4148-AB88-91766453DBDE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8AE9-0DA7-443B-93B9-E5A87DBDF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02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5360-206B-4148-AB88-91766453DBDE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8AE9-0DA7-443B-93B9-E5A87DBDF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55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5360-206B-4148-AB88-91766453DBDE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8AE9-0DA7-443B-93B9-E5A87DBDF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46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5360-206B-4148-AB88-91766453DBDE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8AE9-0DA7-443B-93B9-E5A87DBDF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456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A5360-206B-4148-AB88-91766453DBDE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C8AE9-0DA7-443B-93B9-E5A87DBDF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33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28.svg"/><Relationship Id="rId7" Type="http://schemas.openxmlformats.org/officeDocument/2006/relationships/image" Target="../media/image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1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svg"/><Relationship Id="rId3" Type="http://schemas.openxmlformats.org/officeDocument/2006/relationships/image" Target="../media/image120.svg"/><Relationship Id="rId7" Type="http://schemas.openxmlformats.org/officeDocument/2006/relationships/image" Target="../media/image122.svg"/><Relationship Id="rId12" Type="http://schemas.openxmlformats.org/officeDocument/2006/relationships/image" Target="../media/image127.png"/><Relationship Id="rId17" Type="http://schemas.openxmlformats.org/officeDocument/2006/relationships/image" Target="../media/image132.svg"/><Relationship Id="rId2" Type="http://schemas.openxmlformats.org/officeDocument/2006/relationships/image" Target="../media/image119.png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11" Type="http://schemas.openxmlformats.org/officeDocument/2006/relationships/image" Target="../media/image126.svg"/><Relationship Id="rId5" Type="http://schemas.openxmlformats.org/officeDocument/2006/relationships/image" Target="../media/image16.svg"/><Relationship Id="rId15" Type="http://schemas.openxmlformats.org/officeDocument/2006/relationships/image" Target="../media/image130.svg"/><Relationship Id="rId10" Type="http://schemas.openxmlformats.org/officeDocument/2006/relationships/image" Target="../media/image125.png"/><Relationship Id="rId4" Type="http://schemas.openxmlformats.org/officeDocument/2006/relationships/image" Target="../media/image15.png"/><Relationship Id="rId9" Type="http://schemas.openxmlformats.org/officeDocument/2006/relationships/image" Target="../media/image124.svg"/><Relationship Id="rId14" Type="http://schemas.openxmlformats.org/officeDocument/2006/relationships/image" Target="../media/image1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ips@elcor.ua" TargetMode="External"/><Relationship Id="rId13" Type="http://schemas.openxmlformats.org/officeDocument/2006/relationships/image" Target="../media/image135.png"/><Relationship Id="rId18" Type="http://schemas.openxmlformats.org/officeDocument/2006/relationships/image" Target="../media/image140.svg"/><Relationship Id="rId3" Type="http://schemas.openxmlformats.org/officeDocument/2006/relationships/image" Target="../media/image14.svg"/><Relationship Id="rId7" Type="http://schemas.openxmlformats.org/officeDocument/2006/relationships/image" Target="../media/image26.svg"/><Relationship Id="rId12" Type="http://schemas.openxmlformats.org/officeDocument/2006/relationships/image" Target="../media/image134.svg"/><Relationship Id="rId17" Type="http://schemas.openxmlformats.org/officeDocument/2006/relationships/image" Target="../media/image139.png"/><Relationship Id="rId2" Type="http://schemas.openxmlformats.org/officeDocument/2006/relationships/image" Target="../media/image13.png"/><Relationship Id="rId16" Type="http://schemas.openxmlformats.org/officeDocument/2006/relationships/image" Target="../media/image138.svg"/><Relationship Id="rId20" Type="http://schemas.openxmlformats.org/officeDocument/2006/relationships/image" Target="../media/image14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133.png"/><Relationship Id="rId5" Type="http://schemas.openxmlformats.org/officeDocument/2006/relationships/image" Target="../media/image16.svg"/><Relationship Id="rId15" Type="http://schemas.openxmlformats.org/officeDocument/2006/relationships/image" Target="../media/image137.png"/><Relationship Id="rId10" Type="http://schemas.openxmlformats.org/officeDocument/2006/relationships/hyperlink" Target="http://www.elcor.ua/" TargetMode="External"/><Relationship Id="rId19" Type="http://schemas.openxmlformats.org/officeDocument/2006/relationships/image" Target="../media/image141.png"/><Relationship Id="rId4" Type="http://schemas.openxmlformats.org/officeDocument/2006/relationships/image" Target="../media/image15.png"/><Relationship Id="rId9" Type="http://schemas.openxmlformats.org/officeDocument/2006/relationships/hyperlink" Target="mailto:lvm@elcor.ua" TargetMode="External"/><Relationship Id="rId14" Type="http://schemas.openxmlformats.org/officeDocument/2006/relationships/image" Target="../media/image13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8.svg"/><Relationship Id="rId7" Type="http://schemas.openxmlformats.org/officeDocument/2006/relationships/image" Target="../media/image4.svg"/><Relationship Id="rId12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2.svg"/><Relationship Id="rId5" Type="http://schemas.openxmlformats.org/officeDocument/2006/relationships/image" Target="../media/image16.sv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15.png"/><Relationship Id="rId9" Type="http://schemas.openxmlformats.org/officeDocument/2006/relationships/image" Target="../media/image30.sv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28.svg"/><Relationship Id="rId7" Type="http://schemas.openxmlformats.org/officeDocument/2006/relationships/image" Target="../media/image4.svg"/><Relationship Id="rId12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0.svg"/><Relationship Id="rId5" Type="http://schemas.openxmlformats.org/officeDocument/2006/relationships/image" Target="../media/image16.sv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15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3" Type="http://schemas.openxmlformats.org/officeDocument/2006/relationships/image" Target="../media/image16.svg"/><Relationship Id="rId21" Type="http://schemas.openxmlformats.org/officeDocument/2006/relationships/image" Target="../media/image60.sv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" Type="http://schemas.openxmlformats.org/officeDocument/2006/relationships/image" Target="../media/image15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26.svg"/><Relationship Id="rId15" Type="http://schemas.openxmlformats.org/officeDocument/2006/relationships/image" Target="../media/image54.svg"/><Relationship Id="rId10" Type="http://schemas.openxmlformats.org/officeDocument/2006/relationships/image" Target="../media/image49.png"/><Relationship Id="rId19" Type="http://schemas.openxmlformats.org/officeDocument/2006/relationships/image" Target="../media/image58.svg"/><Relationship Id="rId4" Type="http://schemas.openxmlformats.org/officeDocument/2006/relationships/image" Target="../media/image25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svg"/><Relationship Id="rId18" Type="http://schemas.openxmlformats.org/officeDocument/2006/relationships/image" Target="../media/image73.png"/><Relationship Id="rId26" Type="http://schemas.openxmlformats.org/officeDocument/2006/relationships/image" Target="../media/image81.png"/><Relationship Id="rId21" Type="http://schemas.openxmlformats.org/officeDocument/2006/relationships/image" Target="../media/image76.svg"/><Relationship Id="rId34" Type="http://schemas.openxmlformats.org/officeDocument/2006/relationships/image" Target="../media/image89.pn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17" Type="http://schemas.openxmlformats.org/officeDocument/2006/relationships/image" Target="../media/image72.svg"/><Relationship Id="rId25" Type="http://schemas.openxmlformats.org/officeDocument/2006/relationships/image" Target="../media/image80.svg"/><Relationship Id="rId33" Type="http://schemas.openxmlformats.org/officeDocument/2006/relationships/image" Target="../media/image88.svg"/><Relationship Id="rId2" Type="http://schemas.openxmlformats.org/officeDocument/2006/relationships/image" Target="../media/image15.pn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29" Type="http://schemas.openxmlformats.org/officeDocument/2006/relationships/image" Target="../media/image8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24" Type="http://schemas.openxmlformats.org/officeDocument/2006/relationships/image" Target="../media/image79.png"/><Relationship Id="rId32" Type="http://schemas.openxmlformats.org/officeDocument/2006/relationships/image" Target="../media/image87.png"/><Relationship Id="rId37" Type="http://schemas.openxmlformats.org/officeDocument/2006/relationships/image" Target="../media/image92.svg"/><Relationship Id="rId5" Type="http://schemas.openxmlformats.org/officeDocument/2006/relationships/image" Target="../media/image26.svg"/><Relationship Id="rId15" Type="http://schemas.openxmlformats.org/officeDocument/2006/relationships/image" Target="../media/image70.svg"/><Relationship Id="rId23" Type="http://schemas.openxmlformats.org/officeDocument/2006/relationships/image" Target="../media/image78.svg"/><Relationship Id="rId28" Type="http://schemas.openxmlformats.org/officeDocument/2006/relationships/image" Target="../media/image83.png"/><Relationship Id="rId36" Type="http://schemas.openxmlformats.org/officeDocument/2006/relationships/image" Target="../media/image91.png"/><Relationship Id="rId10" Type="http://schemas.openxmlformats.org/officeDocument/2006/relationships/image" Target="../media/image65.png"/><Relationship Id="rId19" Type="http://schemas.openxmlformats.org/officeDocument/2006/relationships/image" Target="../media/image74.svg"/><Relationship Id="rId31" Type="http://schemas.openxmlformats.org/officeDocument/2006/relationships/image" Target="../media/image86.svg"/><Relationship Id="rId4" Type="http://schemas.openxmlformats.org/officeDocument/2006/relationships/image" Target="../media/image25.png"/><Relationship Id="rId9" Type="http://schemas.openxmlformats.org/officeDocument/2006/relationships/image" Target="../media/image64.svg"/><Relationship Id="rId14" Type="http://schemas.openxmlformats.org/officeDocument/2006/relationships/image" Target="../media/image69.png"/><Relationship Id="rId22" Type="http://schemas.openxmlformats.org/officeDocument/2006/relationships/image" Target="../media/image77.png"/><Relationship Id="rId27" Type="http://schemas.openxmlformats.org/officeDocument/2006/relationships/image" Target="../media/image82.svg"/><Relationship Id="rId30" Type="http://schemas.openxmlformats.org/officeDocument/2006/relationships/image" Target="../media/image85.png"/><Relationship Id="rId35" Type="http://schemas.openxmlformats.org/officeDocument/2006/relationships/image" Target="../media/image90.svg"/><Relationship Id="rId8" Type="http://schemas.openxmlformats.org/officeDocument/2006/relationships/image" Target="../media/image63.png"/><Relationship Id="rId3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svg"/><Relationship Id="rId18" Type="http://schemas.openxmlformats.org/officeDocument/2006/relationships/image" Target="../media/image103.png"/><Relationship Id="rId3" Type="http://schemas.openxmlformats.org/officeDocument/2006/relationships/image" Target="../media/image14.svg"/><Relationship Id="rId7" Type="http://schemas.openxmlformats.org/officeDocument/2006/relationships/image" Target="../media/image26.svg"/><Relationship Id="rId12" Type="http://schemas.openxmlformats.org/officeDocument/2006/relationships/image" Target="../media/image97.png"/><Relationship Id="rId17" Type="http://schemas.openxmlformats.org/officeDocument/2006/relationships/image" Target="../media/image102.svg"/><Relationship Id="rId2" Type="http://schemas.openxmlformats.org/officeDocument/2006/relationships/image" Target="../media/image13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96.svg"/><Relationship Id="rId5" Type="http://schemas.openxmlformats.org/officeDocument/2006/relationships/image" Target="../media/image16.svg"/><Relationship Id="rId15" Type="http://schemas.openxmlformats.org/officeDocument/2006/relationships/image" Target="../media/image100.svg"/><Relationship Id="rId10" Type="http://schemas.openxmlformats.org/officeDocument/2006/relationships/image" Target="../media/image95.png"/><Relationship Id="rId19" Type="http://schemas.openxmlformats.org/officeDocument/2006/relationships/image" Target="../media/image104.svg"/><Relationship Id="rId4" Type="http://schemas.openxmlformats.org/officeDocument/2006/relationships/image" Target="../media/image15.png"/><Relationship Id="rId9" Type="http://schemas.openxmlformats.org/officeDocument/2006/relationships/image" Target="../media/image94.svg"/><Relationship Id="rId14" Type="http://schemas.openxmlformats.org/officeDocument/2006/relationships/image" Target="../media/image9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svg"/><Relationship Id="rId18" Type="http://schemas.openxmlformats.org/officeDocument/2006/relationships/image" Target="../media/image115.png"/><Relationship Id="rId3" Type="http://schemas.openxmlformats.org/officeDocument/2006/relationships/image" Target="../media/image28.svg"/><Relationship Id="rId7" Type="http://schemas.openxmlformats.org/officeDocument/2006/relationships/image" Target="../media/image4.svg"/><Relationship Id="rId12" Type="http://schemas.openxmlformats.org/officeDocument/2006/relationships/image" Target="../media/image109.png"/><Relationship Id="rId17" Type="http://schemas.openxmlformats.org/officeDocument/2006/relationships/image" Target="../media/image114.svg"/><Relationship Id="rId2" Type="http://schemas.openxmlformats.org/officeDocument/2006/relationships/image" Target="../media/image27.png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08.svg"/><Relationship Id="rId5" Type="http://schemas.openxmlformats.org/officeDocument/2006/relationships/image" Target="../media/image16.svg"/><Relationship Id="rId15" Type="http://schemas.openxmlformats.org/officeDocument/2006/relationships/image" Target="../media/image112.svg"/><Relationship Id="rId10" Type="http://schemas.openxmlformats.org/officeDocument/2006/relationships/image" Target="../media/image107.png"/><Relationship Id="rId19" Type="http://schemas.openxmlformats.org/officeDocument/2006/relationships/image" Target="../media/image116.svg"/><Relationship Id="rId4" Type="http://schemas.openxmlformats.org/officeDocument/2006/relationships/image" Target="../media/image15.png"/><Relationship Id="rId9" Type="http://schemas.openxmlformats.org/officeDocument/2006/relationships/image" Target="../media/image106.svg"/><Relationship Id="rId14" Type="http://schemas.openxmlformats.org/officeDocument/2006/relationships/image" Target="../media/image1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32D11722-E3D0-4563-972A-2BBBBF014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9012"/>
            <a:ext cx="9144000" cy="6907012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EBCA98D-F887-47EA-8A4B-1C817A876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663" y="257175"/>
            <a:ext cx="5171209" cy="152190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B9996FE-0413-4C43-B59E-BC1AB7D9BB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51019" y="1749017"/>
            <a:ext cx="5515840" cy="701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0C07C6-F7E0-4168-9293-8178E9BD0FF3}"/>
              </a:ext>
            </a:extLst>
          </p:cNvPr>
          <p:cNvSpPr txBox="1"/>
          <p:nvPr/>
        </p:nvSpPr>
        <p:spPr>
          <a:xfrm>
            <a:off x="2660938" y="1853583"/>
            <a:ext cx="60960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Технологічно, безпечно, доспутно</a:t>
            </a:r>
          </a:p>
        </p:txBody>
      </p:sp>
    </p:spTree>
    <p:extLst>
      <p:ext uri="{BB962C8B-B14F-4D97-AF65-F5344CB8AC3E}">
        <p14:creationId xmlns:p14="http://schemas.microsoft.com/office/powerpoint/2010/main" val="446793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C19A725-3FE2-4A21-B3B8-F72FC2F5C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016"/>
            <a:ext cx="9144000" cy="685396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6C00DE1-DFB2-45F5-8E2B-128232BB2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276" y="714375"/>
            <a:ext cx="6999142" cy="1206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ED5612-9584-43EE-B36D-6DEBEBACDA04}"/>
              </a:ext>
            </a:extLst>
          </p:cNvPr>
          <p:cNvSpPr txBox="1"/>
          <p:nvPr/>
        </p:nvSpPr>
        <p:spPr>
          <a:xfrm>
            <a:off x="438149" y="994270"/>
            <a:ext cx="72372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Сертифікати, грамоти, ліцензії:</a:t>
            </a:r>
            <a:endParaRPr lang="ru-RU" sz="3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E6AD62A-8588-4609-8A26-30C0682DD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08025" y="6046431"/>
            <a:ext cx="2016898" cy="59358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076A829-BCD8-48D6-AD0E-2623321A7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6716827" y="-667950"/>
            <a:ext cx="19889902" cy="1008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5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C76B4DE-4059-4F42-AABE-1F18B43BF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43581" y="0"/>
            <a:ext cx="12031159" cy="826207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1FB5ED6-AFB8-4BA8-99DC-1AEAB01B1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130" y="451139"/>
            <a:ext cx="5655251" cy="12061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7C0CCF-7B81-41F5-96D6-7E4DD35A9B76}"/>
              </a:ext>
            </a:extLst>
          </p:cNvPr>
          <p:cNvSpPr txBox="1"/>
          <p:nvPr/>
        </p:nvSpPr>
        <p:spPr>
          <a:xfrm>
            <a:off x="452004" y="772597"/>
            <a:ext cx="58933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Приклади наших об’єктів:</a:t>
            </a:r>
            <a:endParaRPr lang="ru-RU"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552F1B7-EF88-47BE-A20B-9171412A13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2094" y="1947194"/>
            <a:ext cx="2253312" cy="302658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76A6139-96C9-4F1A-8F34-137CC06DE9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57647" y="1947194"/>
            <a:ext cx="3056397" cy="229229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7311006-A764-4617-8317-B94E074B5D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63912" y="1947194"/>
            <a:ext cx="2884404" cy="229229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0F763E6-B9D3-4034-AC43-89729ECBE5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1295000" y="4155227"/>
            <a:ext cx="5511930" cy="256152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4628F12-F710-43D6-B761-A39002A084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15383" y="3458458"/>
            <a:ext cx="5801600" cy="326826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FEAA5A4-3154-485D-8EA4-6C3C6AAA9B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94593" y="4437060"/>
            <a:ext cx="2884404" cy="229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45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A8210CD7-51CF-4E2C-883B-12CE7D50E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032"/>
            <a:ext cx="9144000" cy="685396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5F2B3C3-9D7F-4476-9D41-1C550329A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276" y="714375"/>
            <a:ext cx="2181224" cy="12061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19589F-AAA3-45A1-A3CC-DB6E443CC6FA}"/>
              </a:ext>
            </a:extLst>
          </p:cNvPr>
          <p:cNvSpPr txBox="1"/>
          <p:nvPr/>
        </p:nvSpPr>
        <p:spPr>
          <a:xfrm>
            <a:off x="438150" y="994270"/>
            <a:ext cx="24193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>
                <a:solidFill>
                  <a:srgbClr val="031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Контакти:</a:t>
            </a:r>
            <a:endParaRPr lang="ru-RU" sz="3500" b="1" dirty="0">
              <a:solidFill>
                <a:srgbClr val="031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9DD7E80-D251-490D-883A-25BEE83F06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29424" y="6024563"/>
            <a:ext cx="2071689" cy="610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9B416F-BA44-4A9F-A99B-9AFC5A478E28}"/>
              </a:ext>
            </a:extLst>
          </p:cNvPr>
          <p:cNvSpPr txBox="1"/>
          <p:nvPr/>
        </p:nvSpPr>
        <p:spPr>
          <a:xfrm>
            <a:off x="1478754" y="3416505"/>
            <a:ext cx="1800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31021"/>
                </a:solidFill>
                <a:latin typeface="Myriad Pro" panose="020B0503030403020204" pitchFamily="34" charset="0"/>
              </a:rPr>
              <a:t> (044) 383-29-76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CE4042-16B4-4FCD-9AEE-B117D336381D}"/>
              </a:ext>
            </a:extLst>
          </p:cNvPr>
          <p:cNvSpPr txBox="1"/>
          <p:nvPr/>
        </p:nvSpPr>
        <p:spPr>
          <a:xfrm>
            <a:off x="1478754" y="4045970"/>
            <a:ext cx="3186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31021"/>
                </a:solidFill>
                <a:latin typeface="Myriad Pro" panose="020B0503030403020204" pitchFamily="34" charset="0"/>
              </a:rPr>
              <a:t>(067) 664-52-39 / (099) 494-30-06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02B87D-8E1D-4CC3-875B-25DFC7ECC0A3}"/>
              </a:ext>
            </a:extLst>
          </p:cNvPr>
          <p:cNvSpPr txBox="1"/>
          <p:nvPr/>
        </p:nvSpPr>
        <p:spPr>
          <a:xfrm>
            <a:off x="1478754" y="4497558"/>
            <a:ext cx="3186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31021"/>
                </a:solidFill>
                <a:latin typeface="Myriad Pro" panose="020B0503030403020204" pitchFamily="34" charset="0"/>
                <a:hlinkClick r:id="rId8"/>
              </a:rPr>
              <a:t>ips@elcor.ua </a:t>
            </a:r>
            <a:r>
              <a:rPr lang="en-US" sz="1400" dirty="0">
                <a:solidFill>
                  <a:srgbClr val="031021"/>
                </a:solidFill>
                <a:latin typeface="Myriad Pro" panose="020B0503030403020204" pitchFamily="34" charset="0"/>
              </a:rPr>
              <a:t>/ </a:t>
            </a:r>
            <a:r>
              <a:rPr lang="en-US" sz="1400" dirty="0">
                <a:solidFill>
                  <a:srgbClr val="031021"/>
                </a:solidFill>
                <a:latin typeface="Myriad Pro" panose="020B0503030403020204" pitchFamily="34" charset="0"/>
                <a:hlinkClick r:id="rId9"/>
              </a:rPr>
              <a:t>lvm@elcor.ua</a:t>
            </a:r>
            <a:endParaRPr lang="ru-RU" sz="1400" dirty="0">
              <a:solidFill>
                <a:srgbClr val="031021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B5DDD2-77DE-4753-82C1-12FC0A75AFDC}"/>
              </a:ext>
            </a:extLst>
          </p:cNvPr>
          <p:cNvSpPr txBox="1"/>
          <p:nvPr/>
        </p:nvSpPr>
        <p:spPr>
          <a:xfrm>
            <a:off x="1478754" y="5001956"/>
            <a:ext cx="3186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31021"/>
                </a:solidFill>
                <a:latin typeface="Myriad Pro" panose="020B0503030403020204" pitchFamily="34" charset="0"/>
                <a:hlinkClick r:id="rId10"/>
              </a:rPr>
              <a:t>http://</a:t>
            </a:r>
            <a:r>
              <a:rPr lang="en-US" sz="1400" dirty="0" err="1">
                <a:solidFill>
                  <a:srgbClr val="031021"/>
                </a:solidFill>
                <a:latin typeface="Myriad Pro" panose="020B0503030403020204" pitchFamily="34" charset="0"/>
                <a:hlinkClick r:id="rId10"/>
              </a:rPr>
              <a:t>www.elcor.ua</a:t>
            </a:r>
            <a:endParaRPr lang="ru-RU" sz="1400" dirty="0">
              <a:solidFill>
                <a:srgbClr val="031021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7D10F6-254E-4E2D-B241-597B54E340D9}"/>
              </a:ext>
            </a:extLst>
          </p:cNvPr>
          <p:cNvSpPr txBox="1"/>
          <p:nvPr/>
        </p:nvSpPr>
        <p:spPr>
          <a:xfrm>
            <a:off x="1478754" y="5555953"/>
            <a:ext cx="3186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31021"/>
                </a:solidFill>
                <a:latin typeface="Myriad Pro" panose="020B0503030403020204" pitchFamily="34" charset="0"/>
              </a:rPr>
              <a:t>м.Київ, вул. Солом’янська, 15-А, 03110 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E28565B-8E58-430B-97AD-511C18F599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3678" y="5543867"/>
            <a:ext cx="251112" cy="33481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5778160-39A2-45EA-A877-72D0F08D51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03156" y="4974917"/>
            <a:ext cx="334816" cy="33481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4CDEA17-6948-4D81-A19D-34FC2B7F41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03156" y="4521705"/>
            <a:ext cx="334816" cy="25948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5FF272A-799E-4546-BF3F-A8AED0058F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03156" y="4032450"/>
            <a:ext cx="334816" cy="33481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C267BA1-C1D8-4088-8146-E96E6E383F0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08567" y="3422948"/>
            <a:ext cx="301334" cy="30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96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7E083F6-7921-4A00-9F96-09687D7AA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1283" y="-759498"/>
            <a:ext cx="12598546" cy="837699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6F3D015-FDBA-4753-8BA5-12937361F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6721" y="1661680"/>
            <a:ext cx="4326277" cy="120621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EE3104D-43D8-41D9-90B8-BF2FA5942A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736024" y="3610408"/>
            <a:ext cx="49303" cy="15859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5EA649-B7C9-4E25-9B39-8EDDD83B64CA}"/>
              </a:ext>
            </a:extLst>
          </p:cNvPr>
          <p:cNvSpPr txBox="1"/>
          <p:nvPr/>
        </p:nvSpPr>
        <p:spPr>
          <a:xfrm>
            <a:off x="476405" y="1948728"/>
            <a:ext cx="5265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Шановні партнери!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30222-3716-4B62-BCAB-BB949791A95E}"/>
              </a:ext>
            </a:extLst>
          </p:cNvPr>
          <p:cNvSpPr txBox="1"/>
          <p:nvPr/>
        </p:nvSpPr>
        <p:spPr>
          <a:xfrm>
            <a:off x="946012" y="3572367"/>
            <a:ext cx="432627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  <a:latin typeface="Myriad Pro" panose="020B0503030403020204" pitchFamily="34" charset="0"/>
              </a:rPr>
              <a:t>Завдяки професійній команді та високому рівню обслуговування, компанія </a:t>
            </a:r>
            <a:r>
              <a:rPr lang="en-US" sz="1700" dirty="0">
                <a:solidFill>
                  <a:schemeClr val="bg1"/>
                </a:solidFill>
                <a:latin typeface="Myriad Pro" panose="020B0503030403020204" pitchFamily="34" charset="0"/>
              </a:rPr>
              <a:t>ELCOR </a:t>
            </a:r>
          </a:p>
          <a:p>
            <a:r>
              <a:rPr lang="ru-RU" sz="1700" dirty="0">
                <a:solidFill>
                  <a:schemeClr val="bg1"/>
                </a:solidFill>
                <a:latin typeface="Myriad Pro" panose="020B0503030403020204" pitchFamily="34" charset="0"/>
              </a:rPr>
              <a:t>забезпечує своїх клієнтів доступним, </a:t>
            </a:r>
          </a:p>
          <a:p>
            <a:r>
              <a:rPr lang="ru-RU" sz="1700" dirty="0">
                <a:solidFill>
                  <a:schemeClr val="bg1"/>
                </a:solidFill>
                <a:latin typeface="Myriad Pro" panose="020B0503030403020204" pitchFamily="34" charset="0"/>
              </a:rPr>
              <a:t>безпечним та сучасним </a:t>
            </a:r>
          </a:p>
          <a:p>
            <a:r>
              <a:rPr lang="ru-RU" sz="1700" dirty="0">
                <a:solidFill>
                  <a:schemeClr val="bg1"/>
                </a:solidFill>
                <a:latin typeface="Myriad Pro" panose="020B0503030403020204" pitchFamily="34" charset="0"/>
              </a:rPr>
              <a:t>електросвітлотехнічним обладнанням та кабельно-провідниковою продукцією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001E1F9-9BF9-4973-B649-9D89708C58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85710" y="5907886"/>
            <a:ext cx="2016898" cy="59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98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F56E2C5C-4B7C-4D0D-ACEC-EA458C2C3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032"/>
            <a:ext cx="9144000" cy="6853968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EE28860-8844-48D7-9537-5C9AB4AF2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275" y="714375"/>
            <a:ext cx="4695825" cy="120611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BBB9D6D-8EEA-4F7A-9800-7A8F6D148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0331" y="2634869"/>
            <a:ext cx="1206119" cy="120611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9F5D395-796C-4A50-982D-BEE4B6E6F6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05746" y="2634869"/>
            <a:ext cx="1149540" cy="114954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8B2250C-1C76-4F2C-A5B3-CE90806AB5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20841" y="2634869"/>
            <a:ext cx="1149540" cy="114954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FE354EA-2CEA-4F99-AD64-6CF6C656F6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22778" y="2634869"/>
            <a:ext cx="1149540" cy="11495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CA8641A-8236-4F72-B857-E31725DA91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29424" y="6024563"/>
            <a:ext cx="2071689" cy="6102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946F9D-9B61-49ED-942A-DBBED3A7D7D1}"/>
              </a:ext>
            </a:extLst>
          </p:cNvPr>
          <p:cNvSpPr txBox="1"/>
          <p:nvPr/>
        </p:nvSpPr>
        <p:spPr>
          <a:xfrm>
            <a:off x="438149" y="994269"/>
            <a:ext cx="517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dirty="0">
                <a:solidFill>
                  <a:srgbClr val="031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Факти про компанію: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A68F9F-4406-455B-BCB3-625C2DCBCA42}"/>
              </a:ext>
            </a:extLst>
          </p:cNvPr>
          <p:cNvSpPr txBox="1"/>
          <p:nvPr/>
        </p:nvSpPr>
        <p:spPr>
          <a:xfrm>
            <a:off x="520729" y="4347524"/>
            <a:ext cx="19053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31021"/>
                </a:solidFill>
                <a:latin typeface="Myriad Pro" panose="020B0503030403020204" pitchFamily="34" charset="0"/>
              </a:rPr>
              <a:t>Вся наша </a:t>
            </a:r>
            <a:r>
              <a:rPr lang="ru-RU" sz="1400" b="1" dirty="0">
                <a:solidFill>
                  <a:srgbClr val="031021"/>
                </a:solidFill>
                <a:latin typeface="Myriad Pro" panose="020B0503030403020204" pitchFamily="34" charset="0"/>
              </a:rPr>
              <a:t>продукція сертифікована.</a:t>
            </a:r>
          </a:p>
          <a:p>
            <a:pPr algn="ctr"/>
            <a:r>
              <a:rPr lang="ru-RU" sz="1400" dirty="0">
                <a:solidFill>
                  <a:srgbClr val="031021"/>
                </a:solidFill>
                <a:latin typeface="Myriad Pro" panose="020B0503030403020204" pitchFamily="34" charset="0"/>
              </a:rPr>
              <a:t>І ми з гордістю </a:t>
            </a:r>
          </a:p>
          <a:p>
            <a:pPr algn="ctr"/>
            <a:r>
              <a:rPr lang="ru-RU" sz="1400" dirty="0">
                <a:solidFill>
                  <a:srgbClr val="031021"/>
                </a:solidFill>
                <a:latin typeface="Myriad Pro" panose="020B0503030403020204" pitchFamily="34" charset="0"/>
              </a:rPr>
              <a:t>рекомендуємо її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8E2987-BCEB-41FA-AD5B-083A477D487C}"/>
              </a:ext>
            </a:extLst>
          </p:cNvPr>
          <p:cNvSpPr txBox="1"/>
          <p:nvPr/>
        </p:nvSpPr>
        <p:spPr>
          <a:xfrm>
            <a:off x="2920710" y="4347523"/>
            <a:ext cx="16512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31021"/>
                </a:solidFill>
                <a:latin typeface="Myriad Pro" panose="020B0503030403020204" pitchFamily="34" charset="0"/>
              </a:rPr>
              <a:t>Прямі контракти з виробниками</a:t>
            </a:r>
          </a:p>
          <a:p>
            <a:pPr algn="ctr"/>
            <a:r>
              <a:rPr lang="ru-RU" sz="1400" b="1" dirty="0">
                <a:solidFill>
                  <a:srgbClr val="031021"/>
                </a:solidFill>
                <a:latin typeface="Myriad Pro" panose="020B0503030403020204" pitchFamily="34" charset="0"/>
              </a:rPr>
              <a:t>товарів в </a:t>
            </a:r>
            <a:r>
              <a:rPr lang="ru-RU" sz="1400" dirty="0">
                <a:solidFill>
                  <a:srgbClr val="031021"/>
                </a:solidFill>
                <a:latin typeface="Myriad Pro" panose="020B0503030403020204" pitchFamily="34" charset="0"/>
              </a:rPr>
              <a:t>Китаї, Україні та Європі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419A5D-6E91-4702-950B-D30CB7A444FA}"/>
              </a:ext>
            </a:extLst>
          </p:cNvPr>
          <p:cNvSpPr txBox="1"/>
          <p:nvPr/>
        </p:nvSpPr>
        <p:spPr>
          <a:xfrm>
            <a:off x="6829424" y="4350327"/>
            <a:ext cx="16512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Myriad Pro" panose="020B0503030403020204" pitchFamily="34" charset="0"/>
              </a:rPr>
              <a:t>Працюємо з </a:t>
            </a:r>
          </a:p>
          <a:p>
            <a:pPr algn="ctr"/>
            <a:r>
              <a:rPr lang="ru-RU" sz="1400" b="1" dirty="0">
                <a:latin typeface="Myriad Pro" panose="020B0503030403020204" pitchFamily="34" charset="0"/>
              </a:rPr>
              <a:t>клієнтами</a:t>
            </a:r>
          </a:p>
          <a:p>
            <a:pPr algn="ctr"/>
            <a:r>
              <a:rPr lang="ru-RU" sz="1400" b="1" dirty="0">
                <a:latin typeface="Myriad Pro" panose="020B0503030403020204" pitchFamily="34" charset="0"/>
              </a:rPr>
              <a:t> національного рівня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0B3F3A-537B-4A3A-9844-9DEBA8E02CB5}"/>
              </a:ext>
            </a:extLst>
          </p:cNvPr>
          <p:cNvSpPr txBox="1"/>
          <p:nvPr/>
        </p:nvSpPr>
        <p:spPr>
          <a:xfrm>
            <a:off x="4922096" y="4347523"/>
            <a:ext cx="1651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31021"/>
                </a:solidFill>
                <a:latin typeface="Myriad Pro" panose="020B0503030403020204" pitchFamily="34" charset="0"/>
              </a:rPr>
              <a:t>Маємо власні </a:t>
            </a:r>
          </a:p>
          <a:p>
            <a:pPr algn="ctr"/>
            <a:r>
              <a:rPr lang="ru-RU" sz="1400" b="1" dirty="0">
                <a:solidFill>
                  <a:srgbClr val="031021"/>
                </a:solidFill>
                <a:latin typeface="Myriad Pro" panose="020B0503030403020204" pitchFamily="34" charset="0"/>
              </a:rPr>
              <a:t>торгові марки</a:t>
            </a:r>
          </a:p>
        </p:txBody>
      </p:sp>
    </p:spTree>
    <p:extLst>
      <p:ext uri="{BB962C8B-B14F-4D97-AF65-F5344CB8AC3E}">
        <p14:creationId xmlns:p14="http://schemas.microsoft.com/office/powerpoint/2010/main" val="2401445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E0E237F-3FC1-4426-8910-1F10440B5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016"/>
            <a:ext cx="9144000" cy="685396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0CC5DDD-FA87-4BE3-8CAA-6597987BD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275" y="714375"/>
            <a:ext cx="3327689" cy="12061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2FB698-A56B-425A-A1CA-B689CA543D38}"/>
              </a:ext>
            </a:extLst>
          </p:cNvPr>
          <p:cNvSpPr txBox="1"/>
          <p:nvPr/>
        </p:nvSpPr>
        <p:spPr>
          <a:xfrm>
            <a:off x="438149" y="994269"/>
            <a:ext cx="517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Наші переваги:</a:t>
            </a:r>
            <a:endParaRPr lang="ru-RU" sz="3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74236-2FBF-46FC-8ACE-2EA41168C09F}"/>
              </a:ext>
            </a:extLst>
          </p:cNvPr>
          <p:cNvSpPr txBox="1"/>
          <p:nvPr/>
        </p:nvSpPr>
        <p:spPr>
          <a:xfrm>
            <a:off x="507855" y="4503815"/>
            <a:ext cx="19053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Широкий асортимент продукції, </a:t>
            </a:r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понад 10000 позицій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товарів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8E8560-9B37-471F-879E-76F04CC2D367}"/>
              </a:ext>
            </a:extLst>
          </p:cNvPr>
          <p:cNvSpPr txBox="1"/>
          <p:nvPr/>
        </p:nvSpPr>
        <p:spPr>
          <a:xfrm>
            <a:off x="2841992" y="4503815"/>
            <a:ext cx="16512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Власна логістика, </a:t>
            </a: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яка забезпечує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своєчасну доставку товарів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820C12-8306-4502-81CC-3404B0C2E162}"/>
              </a:ext>
            </a:extLst>
          </p:cNvPr>
          <p:cNvSpPr txBox="1"/>
          <p:nvPr/>
        </p:nvSpPr>
        <p:spPr>
          <a:xfrm>
            <a:off x="6656648" y="4503815"/>
            <a:ext cx="19073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>
                <a:solidFill>
                  <a:schemeClr val="bg1"/>
                </a:solidFill>
                <a:latin typeface="Myriad Pro" panose="020B0503030403020204" pitchFamily="34" charset="0"/>
              </a:rPr>
              <a:t>Надійність в роботі </a:t>
            </a:r>
            <a:r>
              <a:rPr lang="ru-RU" sz="1400">
                <a:solidFill>
                  <a:schemeClr val="bg1"/>
                </a:solidFill>
                <a:latin typeface="Myriad Pro" panose="020B0503030403020204" pitchFamily="34" charset="0"/>
              </a:rPr>
              <a:t>та гнучкі умови </a:t>
            </a:r>
          </a:p>
          <a:p>
            <a:pPr algn="ctr"/>
            <a:r>
              <a:rPr lang="ru-RU" sz="1400">
                <a:solidFill>
                  <a:schemeClr val="bg1"/>
                </a:solidFill>
                <a:latin typeface="Myriad Pro" panose="020B0503030403020204" pitchFamily="34" charset="0"/>
              </a:rPr>
              <a:t>співробітництва</a:t>
            </a:r>
            <a:endParaRPr lang="ru-RU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EA44B9-1991-419C-9D1A-4A352C9F1C2D}"/>
              </a:ext>
            </a:extLst>
          </p:cNvPr>
          <p:cNvSpPr txBox="1"/>
          <p:nvPr/>
        </p:nvSpPr>
        <p:spPr>
          <a:xfrm>
            <a:off x="4749320" y="4503815"/>
            <a:ext cx="1907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Товари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відповідають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стандартам ДСТУ, </a:t>
            </a: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є безпечними та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якісними у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використанні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26EFC54-686E-4253-8437-EC08E8165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8001" y="6032577"/>
            <a:ext cx="2016898" cy="59358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DB265AC-2194-4028-84BC-8671ACDE6C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0789" y="2508967"/>
            <a:ext cx="1169683" cy="14520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32FED90-C2A2-4642-AE20-8B847C8163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30939" y="2765407"/>
            <a:ext cx="1562342" cy="111830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46C5837-4E2C-4A8E-8D7D-6E32C7A59B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50873" y="2616946"/>
            <a:ext cx="1014519" cy="13834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0CBCE5-2BD6-4F7D-B15C-304940B452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03107" y="2575231"/>
            <a:ext cx="1360104" cy="136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90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28549C1-3745-4D1A-B77B-6BF541DC8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016"/>
            <a:ext cx="9144000" cy="685396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C471425-3DF9-4105-BFFB-5678B05EC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276" y="714375"/>
            <a:ext cx="3202998" cy="1206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9EF91F-4B6E-4FE0-BCCB-F402C7BE8782}"/>
              </a:ext>
            </a:extLst>
          </p:cNvPr>
          <p:cNvSpPr txBox="1"/>
          <p:nvPr/>
        </p:nvSpPr>
        <p:spPr>
          <a:xfrm>
            <a:off x="438149" y="994269"/>
            <a:ext cx="517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Наші клієнти:</a:t>
            </a:r>
            <a:endParaRPr lang="ru-RU" sz="3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C087D4-A082-40C6-B388-30E03F52730F}"/>
              </a:ext>
            </a:extLst>
          </p:cNvPr>
          <p:cNvSpPr txBox="1"/>
          <p:nvPr/>
        </p:nvSpPr>
        <p:spPr>
          <a:xfrm>
            <a:off x="380678" y="4397351"/>
            <a:ext cx="19053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Будівельні та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монтажні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компанії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FA55E-CF44-4636-B253-F7D2C221E358}"/>
              </a:ext>
            </a:extLst>
          </p:cNvPr>
          <p:cNvSpPr txBox="1"/>
          <p:nvPr/>
        </p:nvSpPr>
        <p:spPr>
          <a:xfrm>
            <a:off x="2692015" y="4397351"/>
            <a:ext cx="1651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Промислові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підприємства</a:t>
            </a:r>
            <a:endParaRPr lang="ru-RU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BDD4E5-2958-4465-89D8-C5B0AE6EEBA6}"/>
              </a:ext>
            </a:extLst>
          </p:cNvPr>
          <p:cNvSpPr txBox="1"/>
          <p:nvPr/>
        </p:nvSpPr>
        <p:spPr>
          <a:xfrm>
            <a:off x="7034675" y="4447777"/>
            <a:ext cx="1907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Роздрібна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торгівля</a:t>
            </a:r>
            <a:endParaRPr lang="ru-RU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87467D-A7F3-4333-AB5F-B2951F29A589}"/>
              </a:ext>
            </a:extLst>
          </p:cNvPr>
          <p:cNvSpPr txBox="1"/>
          <p:nvPr/>
        </p:nvSpPr>
        <p:spPr>
          <a:xfrm>
            <a:off x="4800697" y="4396035"/>
            <a:ext cx="1907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Державні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організації </a:t>
            </a:r>
            <a:endParaRPr lang="ru-RU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F0DEB1D-7665-468E-824F-018D0D6734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8001" y="6032577"/>
            <a:ext cx="2016898" cy="59358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E30088A-6D27-461D-8134-3FE8043724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4374" y="2867892"/>
            <a:ext cx="1330833" cy="98401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10D17B1-E39F-474A-B360-7055037554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71705" y="2559583"/>
            <a:ext cx="1143096" cy="123041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0F0BCAA-BEDE-4A06-A8F6-08AC3BADC2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61264" y="2559583"/>
            <a:ext cx="899947" cy="148491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600D620-9721-4B6C-A6B8-883A621B5A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86184" y="2682231"/>
            <a:ext cx="1489780" cy="127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59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C7FE04A-1C76-436E-9576-2B000E3BD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6276" y="714375"/>
            <a:ext cx="3202998" cy="12061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2DACF0-36C1-4422-8763-98D9F0725B4C}"/>
              </a:ext>
            </a:extLst>
          </p:cNvPr>
          <p:cNvSpPr txBox="1"/>
          <p:nvPr/>
        </p:nvSpPr>
        <p:spPr>
          <a:xfrm>
            <a:off x="438149" y="994269"/>
            <a:ext cx="517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>
                <a:solidFill>
                  <a:srgbClr val="031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Наші клієнти:</a:t>
            </a:r>
            <a:endParaRPr lang="ru-RU" sz="3500" b="1" dirty="0">
              <a:solidFill>
                <a:srgbClr val="031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39C06FC-A731-41AB-A0D6-676AF6378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29424" y="6024563"/>
            <a:ext cx="2071689" cy="61026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09B97000-5A35-4D64-B570-B0CA6A87C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491937"/>
            <a:ext cx="2341418" cy="99998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1AE658F-9779-45B0-B303-A80133483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53938" y="1742487"/>
            <a:ext cx="2539589" cy="253958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7D69605-F151-4A94-BDD7-6FC8C46AAF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80479" y="2491937"/>
            <a:ext cx="2040949" cy="99998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60EAE6E-5E74-42BB-989E-C8EDD8E973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00947" y="2502695"/>
            <a:ext cx="1766039" cy="9263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AEE2459-B015-4F88-9239-2CAEEE437F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1911" y="3853621"/>
            <a:ext cx="3182736" cy="14560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66DE9FB-17D1-444C-A92B-317A799736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53729" y="3853621"/>
            <a:ext cx="1840838" cy="14560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88DBCE9-4CD8-4AF6-8561-46562A284A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937914" y="3859468"/>
            <a:ext cx="2539589" cy="145603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DFE2E43-3126-47BA-884C-9F4FB37DA7D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217353" y="3853621"/>
            <a:ext cx="1529871" cy="146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91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78FA8BF-F8F1-4E81-BD82-92DDDC448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0130" y="658957"/>
            <a:ext cx="4186669" cy="12061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7477D0-CEC8-4CFC-AE49-004DC410BC90}"/>
              </a:ext>
            </a:extLst>
          </p:cNvPr>
          <p:cNvSpPr txBox="1"/>
          <p:nvPr/>
        </p:nvSpPr>
        <p:spPr>
          <a:xfrm>
            <a:off x="452004" y="954239"/>
            <a:ext cx="51720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400" b="1" dirty="0">
                <a:solidFill>
                  <a:srgbClr val="031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Торговий портфель</a:t>
            </a:r>
            <a:endParaRPr lang="ru-RU" sz="3400" b="1" dirty="0">
              <a:solidFill>
                <a:srgbClr val="031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E9F01E-6CAA-4CB0-9524-A127336806E8}"/>
              </a:ext>
            </a:extLst>
          </p:cNvPr>
          <p:cNvSpPr txBox="1"/>
          <p:nvPr/>
        </p:nvSpPr>
        <p:spPr>
          <a:xfrm>
            <a:off x="690130" y="2185477"/>
            <a:ext cx="8065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31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 поставляємо і працюємо з великою кількістю брендів та торгівельних марок: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756C910-5091-4757-9A49-41C8393FE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29424" y="6024564"/>
            <a:ext cx="1926649" cy="56754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C7CEAA2-11A8-4F56-BD4F-88E186B9F7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2004" y="2972097"/>
            <a:ext cx="2000250" cy="6382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6534813-DC48-401C-A447-6676530FA8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52254" y="2972097"/>
            <a:ext cx="1667863" cy="63821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97808CD-D140-40F0-8CA5-7D0AC712B1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57505" y="3037068"/>
            <a:ext cx="1490782" cy="44643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6CC2D4B-9388-46F6-A9A1-63104BD8E6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54081" y="3019706"/>
            <a:ext cx="1490782" cy="4637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9CF3194-2EB1-46EC-B55D-6CC88EDB0D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50657" y="3019706"/>
            <a:ext cx="1164846" cy="44297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A79FEF9-60AC-4670-B35E-5AA40706BC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6453" y="3755269"/>
            <a:ext cx="1594855" cy="5536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61FBA5F-F61B-41F9-A486-5A88D38821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276474" y="3784149"/>
            <a:ext cx="2295526" cy="49014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F87E544-E600-4940-BE8E-A83CC759F50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717471" y="3871332"/>
            <a:ext cx="1878410" cy="44643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B0040C1-1719-482B-B363-6374D9B4974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867526" y="3610309"/>
            <a:ext cx="1658245" cy="87837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683BEEF-D4C8-4BF9-B78E-FD2B5208292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597725" y="4302086"/>
            <a:ext cx="2119746" cy="120015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CA1D5B6-0E28-43B0-8081-39191834DFF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78695" y="4666500"/>
            <a:ext cx="2122942" cy="46579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2316458A-558C-4591-9F18-58C70CBFA1B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694207" y="4666500"/>
            <a:ext cx="1336965" cy="54619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AFA9D8CE-F156-4ECC-BB16-CDDCDACCDA8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252543" y="4317770"/>
            <a:ext cx="2312762" cy="113912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AD8CA10-64E8-4C83-A483-8F6712E686F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57915" y="5384122"/>
            <a:ext cx="1376796" cy="100047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7E44837B-6D99-49A7-BE44-C2AEFD3467F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119149" y="5333776"/>
            <a:ext cx="1376796" cy="96856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B2BAA4C-E338-45AE-A964-C390E7BE884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541518" y="5481023"/>
            <a:ext cx="154305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97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C476B562-80C3-4A28-A0C1-9FEA7B81C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016"/>
            <a:ext cx="9144000" cy="685396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B731278-A581-4B77-BDB5-98AA88E42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276" y="714375"/>
            <a:ext cx="3646342" cy="12061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12685D-63E4-41F0-BE1B-704AA67DE1CD}"/>
              </a:ext>
            </a:extLst>
          </p:cNvPr>
          <p:cNvSpPr txBox="1"/>
          <p:nvPr/>
        </p:nvSpPr>
        <p:spPr>
          <a:xfrm>
            <a:off x="438149" y="994269"/>
            <a:ext cx="517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>
                <a:solidFill>
                  <a:srgbClr val="031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Наша продукція:</a:t>
            </a:r>
            <a:endParaRPr lang="ru-RU" sz="3500" b="1" dirty="0">
              <a:solidFill>
                <a:srgbClr val="031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104596F-24BE-4E01-A7DF-7FA5337A07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29424" y="6024563"/>
            <a:ext cx="2071689" cy="610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21717E-A476-4F8F-A9BA-4B406966C31D}"/>
              </a:ext>
            </a:extLst>
          </p:cNvPr>
          <p:cNvSpPr txBox="1"/>
          <p:nvPr/>
        </p:nvSpPr>
        <p:spPr>
          <a:xfrm>
            <a:off x="783214" y="3787634"/>
            <a:ext cx="1905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31021"/>
                </a:solidFill>
                <a:latin typeface="Myriad Pro" panose="020B0503030403020204" pitchFamily="34" charset="0"/>
              </a:rPr>
              <a:t>Джерела світла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896796-2809-4816-A966-9BB369DDF030}"/>
              </a:ext>
            </a:extLst>
          </p:cNvPr>
          <p:cNvSpPr txBox="1"/>
          <p:nvPr/>
        </p:nvSpPr>
        <p:spPr>
          <a:xfrm>
            <a:off x="3746354" y="3806832"/>
            <a:ext cx="1651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31021"/>
                </a:solidFill>
                <a:latin typeface="Myriad Pro" panose="020B0503030403020204" pitchFamily="34" charset="0"/>
              </a:rPr>
              <a:t>Освітлення</a:t>
            </a:r>
            <a:endParaRPr lang="ru-RU" sz="1200" dirty="0">
              <a:solidFill>
                <a:srgbClr val="03102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4ABF38-DA96-4107-978E-94CA73C4537B}"/>
              </a:ext>
            </a:extLst>
          </p:cNvPr>
          <p:cNvSpPr txBox="1"/>
          <p:nvPr/>
        </p:nvSpPr>
        <p:spPr>
          <a:xfrm>
            <a:off x="2544823" y="5436172"/>
            <a:ext cx="428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31021"/>
                </a:solidFill>
                <a:latin typeface="Myriad Pro" panose="020B0503030403020204" pitchFamily="34" charset="0"/>
              </a:rPr>
              <a:t>Розгалуджувачі, вилки, розетки штепсельні, </a:t>
            </a:r>
          </a:p>
          <a:p>
            <a:pPr algn="ctr"/>
            <a:r>
              <a:rPr lang="ru-RU" sz="1200" b="1" dirty="0">
                <a:solidFill>
                  <a:srgbClr val="031021"/>
                </a:solidFill>
                <a:latin typeface="Myriad Pro" panose="020B0503030403020204" pitchFamily="34" charset="0"/>
              </a:rPr>
              <a:t>навісні вимикачі</a:t>
            </a:r>
            <a:endParaRPr lang="ru-RU" sz="1200" dirty="0">
              <a:solidFill>
                <a:srgbClr val="031021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35FA01-40F6-427F-B483-949AB654D132}"/>
              </a:ext>
            </a:extLst>
          </p:cNvPr>
          <p:cNvSpPr txBox="1"/>
          <p:nvPr/>
        </p:nvSpPr>
        <p:spPr>
          <a:xfrm>
            <a:off x="6080350" y="3822221"/>
            <a:ext cx="2444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31021"/>
                </a:solidFill>
                <a:latin typeface="Myriad Pro" panose="020B0503030403020204" pitchFamily="34" charset="0"/>
              </a:rPr>
              <a:t>Кабельно-провідникова продукція</a:t>
            </a:r>
            <a:endParaRPr lang="ru-RU" sz="1200" dirty="0">
              <a:solidFill>
                <a:srgbClr val="031021"/>
              </a:solidFill>
              <a:latin typeface="Myriad Pro" panose="020B0503030403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148CFE7-9753-4092-B471-5A454AC4EA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8264" y="2549385"/>
            <a:ext cx="1741183" cy="110301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6A24B29-259A-4ED4-A0A4-7351DBD2EF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49762" y="2412125"/>
            <a:ext cx="2444476" cy="14349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616DDCB-F522-4E23-BC8E-B17F41C591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33856" y="2669935"/>
            <a:ext cx="2322256" cy="102611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BA21F17-B683-49C8-AE2C-43EC34DDFB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94825" y="4388324"/>
            <a:ext cx="1054937" cy="96059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D591402-6A6A-488A-B50B-7D16F7FA72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513045" y="4808194"/>
            <a:ext cx="2281194" cy="52459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CF1A5AD-18CB-4D89-9DF1-2CAEFC8182A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697308" y="4641139"/>
            <a:ext cx="1054937" cy="65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73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8FC9F651-397D-4077-8E82-6A72C3704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016"/>
            <a:ext cx="9144000" cy="685396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5C471AE-BAEC-4C25-947C-B4E65CEC0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276" y="714375"/>
            <a:ext cx="3667028" cy="12061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2A710A-C3DC-4C3D-9265-AD933E2AB004}"/>
              </a:ext>
            </a:extLst>
          </p:cNvPr>
          <p:cNvSpPr txBox="1"/>
          <p:nvPr/>
        </p:nvSpPr>
        <p:spPr>
          <a:xfrm>
            <a:off x="438149" y="994269"/>
            <a:ext cx="517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Наша продукція:</a:t>
            </a:r>
            <a:endParaRPr lang="ru-RU" sz="3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4F227B-531A-496E-B81A-364A02E588E6}"/>
              </a:ext>
            </a:extLst>
          </p:cNvPr>
          <p:cNvSpPr txBox="1"/>
          <p:nvPr/>
        </p:nvSpPr>
        <p:spPr>
          <a:xfrm>
            <a:off x="1462263" y="3325511"/>
            <a:ext cx="2459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Myriad Pro" panose="020B0503030403020204" pitchFamily="34" charset="0"/>
              </a:rPr>
              <a:t>Низьковольтне обладнання,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Myriad Pro" panose="020B0503030403020204" pitchFamily="34" charset="0"/>
              </a:rPr>
              <a:t>щитове обладнання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D861A7-F562-40F7-9660-1787F310D279}"/>
              </a:ext>
            </a:extLst>
          </p:cNvPr>
          <p:cNvSpPr txBox="1"/>
          <p:nvPr/>
        </p:nvSpPr>
        <p:spPr>
          <a:xfrm>
            <a:off x="5531693" y="3346221"/>
            <a:ext cx="1651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Myriad Pro" panose="020B0503030403020204" pitchFamily="34" charset="0"/>
              </a:rPr>
              <a:t>Кріплення</a:t>
            </a:r>
            <a:endParaRPr lang="ru-RU" sz="12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31B40-4D0F-40C5-A7C4-48595633FDC3}"/>
              </a:ext>
            </a:extLst>
          </p:cNvPr>
          <p:cNvSpPr txBox="1"/>
          <p:nvPr/>
        </p:nvSpPr>
        <p:spPr>
          <a:xfrm>
            <a:off x="5704456" y="5402066"/>
            <a:ext cx="1305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Myriad Pro" panose="020B0503030403020204" pitchFamily="34" charset="0"/>
              </a:rPr>
              <a:t>Коробки монтажні</a:t>
            </a:r>
            <a:endParaRPr lang="ru-RU" sz="12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463866-7303-4000-83C3-A670BE5B4D50}"/>
              </a:ext>
            </a:extLst>
          </p:cNvPr>
          <p:cNvSpPr txBox="1"/>
          <p:nvPr/>
        </p:nvSpPr>
        <p:spPr>
          <a:xfrm>
            <a:off x="1738351" y="5400859"/>
            <a:ext cx="1907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>
                <a:solidFill>
                  <a:schemeClr val="bg1"/>
                </a:solidFill>
                <a:latin typeface="Myriad Pro" panose="020B0503030403020204" pitchFamily="34" charset="0"/>
              </a:rPr>
              <a:t>Кабеленесущі </a:t>
            </a:r>
          </a:p>
          <a:p>
            <a:pPr algn="ctr"/>
            <a:r>
              <a:rPr lang="ru-RU" sz="1200" b="1">
                <a:solidFill>
                  <a:schemeClr val="bg1"/>
                </a:solidFill>
                <a:latin typeface="Myriad Pro" panose="020B0503030403020204" pitchFamily="34" charset="0"/>
              </a:rPr>
              <a:t>системи</a:t>
            </a:r>
            <a:endParaRPr lang="ru-RU" sz="12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184395-AB64-4A0A-A3E7-AC2F12BD7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08025" y="6046431"/>
            <a:ext cx="2016898" cy="5935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7A51D0-70F5-4418-B94F-E158EF60A3D5}"/>
              </a:ext>
            </a:extLst>
          </p:cNvPr>
          <p:cNvSpPr txBox="1"/>
          <p:nvPr/>
        </p:nvSpPr>
        <p:spPr>
          <a:xfrm>
            <a:off x="7236672" y="1132174"/>
            <a:ext cx="1907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solidFill>
                  <a:schemeClr val="bg1"/>
                </a:solidFill>
                <a:latin typeface="Myriad Pro" panose="020B0503030403020204" pitchFamily="34" charset="0"/>
              </a:rPr>
              <a:t>Для повноцінного </a:t>
            </a:r>
          </a:p>
          <a:p>
            <a:pPr algn="ctr"/>
            <a:r>
              <a:rPr lang="ru-RU" sz="800" dirty="0">
                <a:solidFill>
                  <a:schemeClr val="bg1"/>
                </a:solidFill>
                <a:latin typeface="Myriad Pro" panose="020B0503030403020204" pitchFamily="34" charset="0"/>
              </a:rPr>
              <a:t>ознайомлення з товарами </a:t>
            </a:r>
          </a:p>
          <a:p>
            <a:pPr algn="ctr"/>
            <a:r>
              <a:rPr lang="ru-RU" sz="800" dirty="0">
                <a:solidFill>
                  <a:schemeClr val="bg1"/>
                </a:solidFill>
                <a:latin typeface="Myriad Pro" panose="020B0503030403020204" pitchFamily="34" charset="0"/>
              </a:rPr>
              <a:t>компанії ELCOR: </a:t>
            </a:r>
          </a:p>
          <a:p>
            <a:pPr algn="ctr"/>
            <a:r>
              <a:rPr lang="ru-RU" sz="800" dirty="0">
                <a:solidFill>
                  <a:schemeClr val="bg1"/>
                </a:solidFill>
                <a:latin typeface="Myriad Pro" panose="020B0503030403020204" pitchFamily="34" charset="0"/>
              </a:rPr>
              <a:t>завантажити прайс-лист 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1CEDCA9-A816-4C13-BCFA-5E5E9D519A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60652" y="2136049"/>
            <a:ext cx="1453704" cy="111823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6320551-E630-4B0B-ADE2-4725B4A40A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55798" y="2076598"/>
            <a:ext cx="740347" cy="119594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99240F1-18EF-4148-ABB6-31F67F9722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31004" y="2136050"/>
            <a:ext cx="2364305" cy="113587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62F917F-C491-4A61-A2CF-1B707F1A60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05234" y="3864984"/>
            <a:ext cx="2516533" cy="14238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F67FA54-EE69-46AA-8CC4-52B769DF13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69977" y="3978208"/>
            <a:ext cx="2768789" cy="134218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73839F7-1ECF-47D5-B738-BCBFFF03057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738766" y="238125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61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</TotalTime>
  <Words>229</Words>
  <Application>Microsoft Macintosh PowerPoint</Application>
  <PresentationFormat>Экран (4:3)</PresentationFormat>
  <Paragraphs>67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Myriad Pro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Julianna Varyvoda</dc:creator>
  <cp:lastModifiedBy>Microsoft Office User</cp:lastModifiedBy>
  <cp:revision>15</cp:revision>
  <dcterms:created xsi:type="dcterms:W3CDTF">2019-01-17T12:39:14Z</dcterms:created>
  <dcterms:modified xsi:type="dcterms:W3CDTF">2019-02-04T11:20:03Z</dcterms:modified>
</cp:coreProperties>
</file>