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5"/>
  </p:notesMasterIdLst>
  <p:sldIdLst>
    <p:sldId id="269" r:id="rId2"/>
    <p:sldId id="268" r:id="rId3"/>
    <p:sldId id="267" r:id="rId4"/>
    <p:sldId id="264" r:id="rId5"/>
    <p:sldId id="265" r:id="rId6"/>
    <p:sldId id="266" r:id="rId7"/>
    <p:sldId id="258" r:id="rId8"/>
    <p:sldId id="271" r:id="rId9"/>
    <p:sldId id="272" r:id="rId10"/>
    <p:sldId id="260" r:id="rId11"/>
    <p:sldId id="274" r:id="rId12"/>
    <p:sldId id="263" r:id="rId13"/>
    <p:sldId id="273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70" y="-8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4F352-6ED1-4E94-B274-6828D0D58125}" type="datetimeFigureOut">
              <a:rPr lang="ru-RU" smtClean="0"/>
              <a:t>21.08.2015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44EF6-9CA1-4D1B-900B-2E039952A7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280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A44EF6-9CA1-4D1B-900B-2E039952A72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14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8B00EEA5-725D-4873-B281-DD0E58C7F1EE}" type="datetimeFigureOut">
              <a:rPr lang="ru-RU" smtClean="0"/>
              <a:t>21.08.2015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4213B5AB-92AE-4F9E-99A9-2510883075F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4"/>
            <a:ext cx="91634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3431604"/>
            <a:ext cx="7467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Кабельно</a:t>
            </a:r>
            <a:r>
              <a:rPr lang="uk-UA" sz="3200" b="1" dirty="0" smtClean="0">
                <a:solidFill>
                  <a:schemeClr val="tx1"/>
                </a:solidFill>
              </a:rPr>
              <a:t>-провідникова продукція: технічні характеристики та особливості виготовлення.</a:t>
            </a:r>
            <a:br>
              <a:rPr lang="uk-UA" sz="3200" b="1" dirty="0" smtClean="0">
                <a:solidFill>
                  <a:schemeClr val="tx1"/>
                </a:solidFill>
              </a:rPr>
            </a:br>
            <a:r>
              <a:rPr lang="uk-UA" sz="3200" b="1" dirty="0" smtClean="0">
                <a:solidFill>
                  <a:schemeClr val="tx1"/>
                </a:solidFill>
              </a:rPr>
              <a:t>Як правильно вибрати кабель?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3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724"/>
            <a:ext cx="91528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511168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rgbClr val="002060"/>
                </a:solidFill>
              </a:rPr>
              <a:t>                </a:t>
            </a:r>
            <a:r>
              <a:rPr lang="uk-UA" b="1" dirty="0" smtClean="0">
                <a:solidFill>
                  <a:srgbClr val="002060"/>
                </a:solidFill>
              </a:rPr>
              <a:t>Ізоляція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1956" y="692696"/>
            <a:ext cx="6192688" cy="4734321"/>
          </a:xfrm>
        </p:spPr>
        <p:txBody>
          <a:bodyPr numCol="2">
            <a:normAutofit/>
          </a:bodyPr>
          <a:lstStyle/>
          <a:p>
            <a:pPr indent="342900"/>
            <a:r>
              <a:rPr lang="uk-UA" sz="1600" dirty="0" smtClean="0">
                <a:solidFill>
                  <a:srgbClr val="002060"/>
                </a:solidFill>
              </a:rPr>
              <a:t>Для виготовлення ізоляції та </a:t>
            </a:r>
            <a:r>
              <a:rPr lang="uk-UA" sz="1600" dirty="0" err="1" smtClean="0">
                <a:solidFill>
                  <a:srgbClr val="002060"/>
                </a:solidFill>
              </a:rPr>
              <a:t>оболочки</a:t>
            </a:r>
            <a:r>
              <a:rPr lang="uk-UA" sz="1600" dirty="0" smtClean="0">
                <a:solidFill>
                  <a:srgbClr val="002060"/>
                </a:solidFill>
              </a:rPr>
              <a:t> кабелю </a:t>
            </a:r>
            <a:r>
              <a:rPr lang="uk-UA" sz="1600" dirty="0" err="1" smtClean="0">
                <a:solidFill>
                  <a:srgbClr val="002060"/>
                </a:solidFill>
              </a:rPr>
              <a:t>використовуеться</a:t>
            </a:r>
            <a:r>
              <a:rPr lang="uk-UA" sz="1600" dirty="0" smtClean="0">
                <a:solidFill>
                  <a:srgbClr val="002060"/>
                </a:solidFill>
              </a:rPr>
              <a:t> </a:t>
            </a:r>
            <a:r>
              <a:rPr lang="uk-UA" sz="1600" b="1" dirty="0" err="1" smtClean="0">
                <a:solidFill>
                  <a:srgbClr val="002060"/>
                </a:solidFill>
              </a:rPr>
              <a:t>полівініл</a:t>
            </a:r>
            <a:r>
              <a:rPr lang="uk-UA" sz="1600" b="1" dirty="0" smtClean="0">
                <a:solidFill>
                  <a:srgbClr val="002060"/>
                </a:solidFill>
              </a:rPr>
              <a:t> хлорид (ПВХ</a:t>
            </a:r>
            <a:r>
              <a:rPr lang="uk-UA" sz="1600" dirty="0" smtClean="0">
                <a:solidFill>
                  <a:srgbClr val="002060"/>
                </a:solidFill>
              </a:rPr>
              <a:t>). </a:t>
            </a:r>
          </a:p>
          <a:p>
            <a:pPr indent="342900" algn="just"/>
            <a:r>
              <a:rPr lang="uk-UA" sz="1600" dirty="0" smtClean="0">
                <a:solidFill>
                  <a:srgbClr val="002060"/>
                </a:solidFill>
              </a:rPr>
              <a:t>КОМПАНІЯ ЕЛКОР закуповує </a:t>
            </a:r>
            <a:r>
              <a:rPr lang="uk-UA" sz="1600" b="1" dirty="0" smtClean="0">
                <a:solidFill>
                  <a:srgbClr val="002060"/>
                </a:solidFill>
              </a:rPr>
              <a:t>гранули ТМ </a:t>
            </a:r>
            <a:r>
              <a:rPr lang="en-US" sz="1600" b="1" dirty="0" smtClean="0">
                <a:solidFill>
                  <a:srgbClr val="002060"/>
                </a:solidFill>
              </a:rPr>
              <a:t>DANVIL </a:t>
            </a:r>
            <a:r>
              <a:rPr lang="uk-UA" sz="1600" dirty="0" smtClean="0">
                <a:solidFill>
                  <a:srgbClr val="002060"/>
                </a:solidFill>
              </a:rPr>
              <a:t>та розробляє рецептуру ізоляції у власній лабораторії (всі рецептури запатентовані). Наша ізоляція має чудову стійкість до механічних пошкоджень, еластичність та широку кольорову гаму під будь-які потреби. Також постійно контролюється відповідність нормам по товщині.</a:t>
            </a:r>
          </a:p>
          <a:p>
            <a:pPr indent="342900" algn="just"/>
            <a:r>
              <a:rPr lang="uk-UA" sz="1600" dirty="0" smtClean="0">
                <a:solidFill>
                  <a:srgbClr val="002060"/>
                </a:solidFill>
              </a:rPr>
              <a:t> Ідеально, якщо між ізоляцією та </a:t>
            </a:r>
            <a:r>
              <a:rPr lang="uk-UA" sz="1600" dirty="0" err="1" smtClean="0">
                <a:solidFill>
                  <a:srgbClr val="002060"/>
                </a:solidFill>
              </a:rPr>
              <a:t>оболочкою</a:t>
            </a:r>
            <a:r>
              <a:rPr lang="uk-UA" sz="1600" dirty="0" smtClean="0">
                <a:solidFill>
                  <a:srgbClr val="002060"/>
                </a:solidFill>
              </a:rPr>
              <a:t> кабелю типу ШВВП, ПВС, ВВГ є </a:t>
            </a:r>
            <a:r>
              <a:rPr lang="uk-UA" sz="1600" b="1" dirty="0" smtClean="0">
                <a:solidFill>
                  <a:srgbClr val="002060"/>
                </a:solidFill>
              </a:rPr>
              <a:t>тальк</a:t>
            </a:r>
            <a:r>
              <a:rPr lang="uk-UA" sz="1600" dirty="0" smtClean="0">
                <a:solidFill>
                  <a:srgbClr val="002060"/>
                </a:solidFill>
              </a:rPr>
              <a:t>. </a:t>
            </a:r>
            <a:endParaRPr lang="en-US" sz="1600" dirty="0" smtClean="0">
              <a:solidFill>
                <a:srgbClr val="002060"/>
              </a:solidFill>
            </a:endParaRPr>
          </a:p>
          <a:p>
            <a:pPr indent="342900" algn="just"/>
            <a:r>
              <a:rPr lang="uk-UA" sz="1600" dirty="0" smtClean="0">
                <a:solidFill>
                  <a:srgbClr val="002060"/>
                </a:solidFill>
              </a:rPr>
              <a:t>При виробництві кабельно-провідникової продукції ТМ «</a:t>
            </a:r>
            <a:r>
              <a:rPr lang="en-US" sz="1600" dirty="0" smtClean="0">
                <a:solidFill>
                  <a:srgbClr val="002060"/>
                </a:solidFill>
              </a:rPr>
              <a:t>ELCOR</a:t>
            </a:r>
            <a:r>
              <a:rPr lang="uk-UA" sz="1600" dirty="0" smtClean="0">
                <a:solidFill>
                  <a:srgbClr val="002060"/>
                </a:solidFill>
              </a:rPr>
              <a:t>» використовується тальк європейського виробництва, який не сиріє та не </a:t>
            </a:r>
            <a:r>
              <a:rPr lang="uk-UA" sz="1600" dirty="0" err="1" smtClean="0">
                <a:solidFill>
                  <a:srgbClr val="002060"/>
                </a:solidFill>
              </a:rPr>
              <a:t>скатується</a:t>
            </a:r>
            <a:r>
              <a:rPr lang="uk-UA" sz="1600" dirty="0" smtClean="0">
                <a:solidFill>
                  <a:srgbClr val="002060"/>
                </a:solidFill>
              </a:rPr>
              <a:t> в процесі зберігання. Тому ви легко відділите </a:t>
            </a:r>
            <a:r>
              <a:rPr lang="uk-UA" sz="1600" dirty="0" err="1" smtClean="0">
                <a:solidFill>
                  <a:srgbClr val="002060"/>
                </a:solidFill>
              </a:rPr>
              <a:t>оболочку</a:t>
            </a:r>
            <a:r>
              <a:rPr lang="uk-UA" sz="1600" dirty="0" smtClean="0">
                <a:solidFill>
                  <a:srgbClr val="002060"/>
                </a:solidFill>
              </a:rPr>
              <a:t> від ізоляції, навіть якщо до цього ви вже цей кабель використовували.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Picture 2" descr="IMG_4936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415" y="4525021"/>
            <a:ext cx="2789436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713484"/>
            <a:ext cx="2843808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32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http://comsoft.kiev.ua/wp-content/uploads/2009/20020918_1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02738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артинки по запросу виготовлення ізоляції кабелю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676"/>
            <a:ext cx="36861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043608" y="5229200"/>
            <a:ext cx="8229600" cy="511168"/>
          </a:xfrm>
          <a:prstGeom prst="rect">
            <a:avLst/>
          </a:prstGeom>
        </p:spPr>
        <p:txBody>
          <a:bodyPr rIns="91440" anchor="b">
            <a:normAutofit fontScale="67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en-US" b="1" dirty="0" smtClean="0">
                <a:solidFill>
                  <a:srgbClr val="002060"/>
                </a:solidFill>
              </a:rPr>
              <a:t>                </a:t>
            </a:r>
            <a:r>
              <a:rPr lang="uk-UA" b="1" dirty="0" smtClean="0">
                <a:solidFill>
                  <a:srgbClr val="002060"/>
                </a:solidFill>
              </a:rPr>
              <a:t>Виготовлення ізоляції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19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548680"/>
            <a:ext cx="59046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>
                <a:solidFill>
                  <a:srgbClr val="002060"/>
                </a:solidFill>
              </a:rPr>
              <a:t>ТМ «</a:t>
            </a:r>
            <a:r>
              <a:rPr lang="en-US" sz="2400" dirty="0" smtClean="0">
                <a:solidFill>
                  <a:srgbClr val="002060"/>
                </a:solidFill>
              </a:rPr>
              <a:t>ELCOR</a:t>
            </a:r>
            <a:r>
              <a:rPr lang="uk-UA" sz="2400" dirty="0" smtClean="0">
                <a:solidFill>
                  <a:srgbClr val="002060"/>
                </a:solidFill>
              </a:rPr>
              <a:t>»  відповідає по всім технічним параметрам показникам ГОСТ. Це досягається постійним п</a:t>
            </a:r>
            <a:r>
              <a:rPr lang="en-US" sz="2400" dirty="0" smtClean="0">
                <a:solidFill>
                  <a:srgbClr val="002060"/>
                </a:solidFill>
              </a:rPr>
              <a:t>’</a:t>
            </a:r>
            <a:r>
              <a:rPr lang="uk-UA" sz="2400" dirty="0" err="1" smtClean="0">
                <a:solidFill>
                  <a:srgbClr val="002060"/>
                </a:solidFill>
              </a:rPr>
              <a:t>ятирівневим</a:t>
            </a:r>
            <a:r>
              <a:rPr lang="uk-UA" sz="2400" dirty="0" smtClean="0">
                <a:solidFill>
                  <a:srgbClr val="002060"/>
                </a:solidFill>
              </a:rPr>
              <a:t> контролем якості виробництва, а саме:</a:t>
            </a:r>
          </a:p>
          <a:p>
            <a:pPr>
              <a:buAutoNum type="arabicParenR"/>
            </a:pPr>
            <a:r>
              <a:rPr lang="uk-UA" sz="2400" dirty="0" smtClean="0">
                <a:solidFill>
                  <a:srgbClr val="002060"/>
                </a:solidFill>
              </a:rPr>
              <a:t>Перевірка жили за показником опору</a:t>
            </a:r>
          </a:p>
          <a:p>
            <a:pPr>
              <a:buAutoNum type="arabicParenR"/>
            </a:pPr>
            <a:r>
              <a:rPr lang="uk-UA" sz="2400" dirty="0" smtClean="0">
                <a:solidFill>
                  <a:srgbClr val="002060"/>
                </a:solidFill>
              </a:rPr>
              <a:t>Перевірка поперечного перерізу жили</a:t>
            </a:r>
          </a:p>
          <a:p>
            <a:pPr>
              <a:buAutoNum type="arabicParenR"/>
            </a:pPr>
            <a:r>
              <a:rPr lang="uk-UA" sz="2400" dirty="0" smtClean="0">
                <a:solidFill>
                  <a:srgbClr val="002060"/>
                </a:solidFill>
              </a:rPr>
              <a:t>Перевірка товщини ізоляції та </a:t>
            </a:r>
            <a:r>
              <a:rPr lang="uk-UA" sz="2400" dirty="0" err="1" smtClean="0">
                <a:solidFill>
                  <a:srgbClr val="002060"/>
                </a:solidFill>
              </a:rPr>
              <a:t>оболочки</a:t>
            </a:r>
            <a:endParaRPr lang="uk-UA" sz="2400" dirty="0" smtClean="0">
              <a:solidFill>
                <a:srgbClr val="002060"/>
              </a:solidFill>
            </a:endParaRPr>
          </a:p>
          <a:p>
            <a:pPr>
              <a:buAutoNum type="arabicParenR"/>
            </a:pPr>
            <a:r>
              <a:rPr lang="uk-UA" sz="2400" dirty="0" smtClean="0">
                <a:solidFill>
                  <a:srgbClr val="002060"/>
                </a:solidFill>
              </a:rPr>
              <a:t>Перевірка кабелю в готовому стані</a:t>
            </a:r>
          </a:p>
          <a:p>
            <a:pPr>
              <a:buAutoNum type="arabicParenR"/>
            </a:pPr>
            <a:r>
              <a:rPr lang="uk-UA" sz="2400" dirty="0" smtClean="0">
                <a:solidFill>
                  <a:srgbClr val="002060"/>
                </a:solidFill>
              </a:rPr>
              <a:t>Перевірка бухт по вазі та кількості метрів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Вся наша продукція сертифікована. </a:t>
            </a:r>
          </a:p>
          <a:p>
            <a:r>
              <a:rPr lang="uk-UA" sz="2400" dirty="0" smtClean="0">
                <a:solidFill>
                  <a:srgbClr val="002060"/>
                </a:solidFill>
              </a:rPr>
              <a:t>І ми з гордість рекомендуємо її!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82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780928"/>
            <a:ext cx="8820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/>
              <a:t>Дякую за увагу!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5492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8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" y="116632"/>
            <a:ext cx="6743092" cy="1143000"/>
          </a:xfrm>
        </p:spPr>
        <p:txBody>
          <a:bodyPr>
            <a:normAutofit/>
          </a:bodyPr>
          <a:lstStyle/>
          <a:p>
            <a:pPr algn="l"/>
            <a:r>
              <a:rPr lang="uk-UA" sz="3200" b="1" dirty="0" smtClean="0">
                <a:solidFill>
                  <a:schemeClr val="bg1">
                    <a:lumMod val="75000"/>
                  </a:schemeClr>
                </a:solidFill>
              </a:rPr>
              <a:t>Маркування кабельно-провідникової продукції</a:t>
            </a:r>
            <a:endParaRPr lang="ru-RU" sz="3200" b="1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10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3928" y="4293096"/>
            <a:ext cx="4759000" cy="2126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772816"/>
            <a:ext cx="7992888" cy="4093428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 Перша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літера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означає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: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А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на початку марки 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алюмінієві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жили (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відсутність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на початку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літери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А 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мідні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жили).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endParaRPr lang="ru-RU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 Друга буква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або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перша,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якщо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кабель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мідний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, говорить </a:t>
            </a:r>
            <a:endParaRPr lang="ru-RU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про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те, з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якого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матеріалу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виготовлена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ізоляція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: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П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провід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, а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також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може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означати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ізоляція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поліетиленова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В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ізоляція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з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полівінілхлоридного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пластикату;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Р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ізоляція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гумова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К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контрольний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кабель.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endParaRPr lang="ru-RU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1200" b="1" dirty="0" err="1" smtClean="0">
                <a:solidFill>
                  <a:schemeClr val="bg1">
                    <a:lumMod val="75000"/>
                  </a:schemeClr>
                </a:solidFill>
              </a:rPr>
              <a:t>Третій</a:t>
            </a: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буква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означає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, з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якого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матеріалу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виготовлена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оболонка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: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В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оболонка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з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полівінілхлоридного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пластикату;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П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оболонка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поліетиленова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Р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оболонка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гумова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.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У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марках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кабелів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можуть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також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бути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присутнім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літери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які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характеризують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інші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елементи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конструкції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: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err="1" smtClean="0">
                <a:solidFill>
                  <a:schemeClr val="bg1">
                    <a:lumMod val="75000"/>
                  </a:schemeClr>
                </a:solidFill>
              </a:rPr>
              <a:t>нг</a:t>
            </a: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 smtClean="0">
                <a:solidFill>
                  <a:schemeClr val="bg1">
                    <a:lumMod val="75000"/>
                  </a:schemeClr>
                </a:solidFill>
              </a:rPr>
              <a:t>нерозповсюджуючі</a:t>
            </a: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горіння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200" b="1" dirty="0" smtClean="0">
                <a:solidFill>
                  <a:schemeClr val="bg1">
                    <a:lumMod val="75000"/>
                  </a:schemeClr>
                </a:solidFill>
              </a:rPr>
              <a:t>LS </a:t>
            </a:r>
            <a:r>
              <a:rPr lang="en-US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з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низьким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димо-газо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виділенням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endParaRPr lang="ru-RU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200" b="1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1200" b="1" dirty="0" err="1" smtClean="0">
                <a:solidFill>
                  <a:schemeClr val="bg1">
                    <a:lumMod val="75000"/>
                  </a:schemeClr>
                </a:solidFill>
              </a:rPr>
              <a:t>Бб</a:t>
            </a: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захисний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покрив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з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двох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сталевих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стрічок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err="1" smtClean="0">
                <a:solidFill>
                  <a:schemeClr val="bg1">
                    <a:lumMod val="75000"/>
                  </a:schemeClr>
                </a:solidFill>
              </a:rPr>
              <a:t>Шв</a:t>
            </a: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захисний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герметичний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;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полівінілхлоридний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шланг;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Б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броньований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з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заповнення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проміжків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між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жилами;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Е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екранований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Г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підвищеної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гнучкості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П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плоский;</a:t>
            </a:r>
            <a:br>
              <a:rPr lang="ru-RU" sz="1200" b="1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ОЖ 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- </a:t>
            </a:r>
            <a:r>
              <a:rPr lang="ru-RU" sz="1200" b="1" dirty="0" err="1">
                <a:solidFill>
                  <a:schemeClr val="bg1">
                    <a:lumMod val="75000"/>
                  </a:schemeClr>
                </a:solidFill>
              </a:rPr>
              <a:t>однодротяна</a:t>
            </a:r>
            <a:r>
              <a:rPr lang="ru-RU" sz="1200" b="1" dirty="0">
                <a:solidFill>
                  <a:schemeClr val="bg1">
                    <a:lumMod val="75000"/>
                  </a:schemeClr>
                </a:solidFill>
              </a:rPr>
              <a:t> жила.</a:t>
            </a:r>
          </a:p>
        </p:txBody>
      </p:sp>
    </p:spTree>
    <p:extLst>
      <p:ext uri="{BB962C8B-B14F-4D97-AF65-F5344CB8AC3E}">
        <p14:creationId xmlns:p14="http://schemas.microsoft.com/office/powerpoint/2010/main" val="20766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7" y="0"/>
            <a:ext cx="9136414" cy="6858000"/>
          </a:xfrm>
        </p:spPr>
      </p:pic>
    </p:spTree>
    <p:extLst>
      <p:ext uri="{BB962C8B-B14F-4D97-AF65-F5344CB8AC3E}">
        <p14:creationId xmlns:p14="http://schemas.microsoft.com/office/powerpoint/2010/main" val="4712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62" y="0"/>
            <a:ext cx="9158462" cy="6858000"/>
          </a:xfrm>
        </p:spPr>
      </p:pic>
    </p:spTree>
    <p:extLst>
      <p:ext uri="{BB962C8B-B14F-4D97-AF65-F5344CB8AC3E}">
        <p14:creationId xmlns:p14="http://schemas.microsoft.com/office/powerpoint/2010/main" val="25181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" y="-1"/>
            <a:ext cx="9152756" cy="6858001"/>
          </a:xfrm>
        </p:spPr>
      </p:pic>
    </p:spTree>
    <p:extLst>
      <p:ext uri="{BB962C8B-B14F-4D97-AF65-F5344CB8AC3E}">
        <p14:creationId xmlns:p14="http://schemas.microsoft.com/office/powerpoint/2010/main" val="3017144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414" cy="6858000"/>
          </a:xfrm>
        </p:spPr>
      </p:pic>
    </p:spTree>
    <p:extLst>
      <p:ext uri="{BB962C8B-B14F-4D97-AF65-F5344CB8AC3E}">
        <p14:creationId xmlns:p14="http://schemas.microsoft.com/office/powerpoint/2010/main" val="4434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" y="-99392"/>
            <a:ext cx="91528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44055"/>
            <a:ext cx="7520940" cy="54864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solidFill>
                  <a:srgbClr val="002060"/>
                </a:solidFill>
              </a:rPr>
              <a:t>Провідники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5" y="692694"/>
            <a:ext cx="8419693" cy="57606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200" b="1" dirty="0" smtClean="0">
                <a:solidFill>
                  <a:schemeClr val="bg1">
                    <a:lumMod val="50000"/>
                  </a:schemeClr>
                </a:solidFill>
              </a:rPr>
              <a:t>Основними провідниковими матеріалами </a:t>
            </a:r>
          </a:p>
          <a:p>
            <a:pPr marL="0" indent="0">
              <a:buNone/>
            </a:pPr>
            <a:r>
              <a:rPr lang="uk-UA" sz="2200" b="1" dirty="0" smtClean="0">
                <a:solidFill>
                  <a:schemeClr val="bg1">
                    <a:lumMod val="50000"/>
                  </a:schemeClr>
                </a:solidFill>
              </a:rPr>
              <a:t>є мідь та алюміній.</a:t>
            </a:r>
          </a:p>
          <a:p>
            <a:pPr marL="180000" indent="342900"/>
            <a:endParaRPr lang="uk-UA" sz="2100" dirty="0">
              <a:solidFill>
                <a:srgbClr val="002060"/>
              </a:solidFill>
            </a:endParaRPr>
          </a:p>
          <a:p>
            <a:pPr marL="180000" indent="0">
              <a:buNone/>
            </a:pPr>
            <a:r>
              <a:rPr lang="uk-UA" sz="1700" dirty="0" smtClean="0">
                <a:solidFill>
                  <a:srgbClr val="002060"/>
                </a:solidFill>
              </a:rPr>
              <a:t>Зараз в переважній більшості, рекомендують мідні</a:t>
            </a:r>
          </a:p>
          <a:p>
            <a:pPr marL="180000" indent="0">
              <a:buNone/>
            </a:pPr>
            <a:r>
              <a:rPr lang="uk-UA" sz="1700" dirty="0" smtClean="0">
                <a:solidFill>
                  <a:srgbClr val="002060"/>
                </a:solidFill>
              </a:rPr>
              <a:t> провідники. Це забезпечить безпеку та зручність </a:t>
            </a:r>
          </a:p>
          <a:p>
            <a:pPr marL="180000" indent="0">
              <a:buNone/>
            </a:pPr>
            <a:r>
              <a:rPr lang="uk-UA" sz="1700" dirty="0" smtClean="0">
                <a:solidFill>
                  <a:srgbClr val="002060"/>
                </a:solidFill>
              </a:rPr>
              <a:t>монтажу, адже це важливіше економії в момент покупки. </a:t>
            </a:r>
          </a:p>
          <a:p>
            <a:pPr marL="0" indent="0">
              <a:buNone/>
            </a:pPr>
            <a:endParaRPr lang="ru-RU" sz="17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</a:rPr>
              <a:t>Специфічні</a:t>
            </a:r>
            <a:r>
              <a:rPr lang="ru-RU" sz="1700" dirty="0" smtClean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особливості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міді</a:t>
            </a:r>
            <a:r>
              <a:rPr lang="en-US" sz="1700" dirty="0">
                <a:solidFill>
                  <a:srgbClr val="002060"/>
                </a:solidFill>
              </a:rPr>
              <a:t>, </a:t>
            </a:r>
            <a:r>
              <a:rPr lang="ru-RU" sz="1700" dirty="0" err="1">
                <a:solidFill>
                  <a:srgbClr val="002060"/>
                </a:solidFill>
              </a:rPr>
              <a:t>що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властиві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різним</a:t>
            </a:r>
            <a:r>
              <a:rPr lang="ru-RU" sz="1700" dirty="0">
                <a:solidFill>
                  <a:srgbClr val="002060"/>
                </a:solidFill>
              </a:rPr>
              <a:t> маркам</a:t>
            </a:r>
            <a:r>
              <a:rPr lang="en-US" sz="1700" dirty="0">
                <a:solidFill>
                  <a:srgbClr val="002060"/>
                </a:solidFill>
              </a:rPr>
              <a:t>, </a:t>
            </a:r>
            <a:endParaRPr lang="uk-UA" sz="17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700" dirty="0" err="1" smtClean="0">
                <a:solidFill>
                  <a:srgbClr val="002060"/>
                </a:solidFill>
              </a:rPr>
              <a:t>визначаються</a:t>
            </a:r>
            <a:r>
              <a:rPr lang="ru-RU" sz="1700" dirty="0" smtClean="0">
                <a:solidFill>
                  <a:srgbClr val="002060"/>
                </a:solidFill>
              </a:rPr>
              <a:t> </a:t>
            </a:r>
            <a:r>
              <a:rPr lang="ru-RU" sz="1700" dirty="0">
                <a:solidFill>
                  <a:srgbClr val="002060"/>
                </a:solidFill>
              </a:rPr>
              <a:t>не </a:t>
            </a:r>
            <a:r>
              <a:rPr lang="ru-RU" sz="1700" dirty="0" err="1">
                <a:solidFill>
                  <a:srgbClr val="002060"/>
                </a:solidFill>
              </a:rPr>
              <a:t>вмістом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міді</a:t>
            </a:r>
            <a:r>
              <a:rPr lang="en-US" sz="1700" dirty="0">
                <a:solidFill>
                  <a:srgbClr val="002060"/>
                </a:solidFill>
              </a:rPr>
              <a:t> (</a:t>
            </a:r>
            <a:r>
              <a:rPr lang="ru-RU" sz="1700" dirty="0" err="1">
                <a:solidFill>
                  <a:srgbClr val="002060"/>
                </a:solidFill>
              </a:rPr>
              <a:t>відмінності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 smtClean="0">
                <a:solidFill>
                  <a:srgbClr val="002060"/>
                </a:solidFill>
              </a:rPr>
              <a:t>складають</a:t>
            </a:r>
            <a:endParaRPr lang="ru-RU" sz="17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700" dirty="0" smtClean="0">
                <a:solidFill>
                  <a:srgbClr val="002060"/>
                </a:solidFill>
              </a:rPr>
              <a:t> </a:t>
            </a:r>
            <a:r>
              <a:rPr lang="ru-RU" sz="1700" dirty="0">
                <a:solidFill>
                  <a:srgbClr val="002060"/>
                </a:solidFill>
              </a:rPr>
              <a:t>не </a:t>
            </a:r>
            <a:r>
              <a:rPr lang="ru-RU" sz="1700" dirty="0" err="1">
                <a:solidFill>
                  <a:srgbClr val="002060"/>
                </a:solidFill>
              </a:rPr>
              <a:t>більше</a:t>
            </a:r>
            <a:r>
              <a:rPr lang="en-US" sz="1700" dirty="0">
                <a:solidFill>
                  <a:srgbClr val="002060"/>
                </a:solidFill>
              </a:rPr>
              <a:t> 0,5%), </a:t>
            </a:r>
            <a:r>
              <a:rPr lang="ru-RU" sz="1700" dirty="0">
                <a:solidFill>
                  <a:srgbClr val="002060"/>
                </a:solidFill>
              </a:rPr>
              <a:t>а </a:t>
            </a:r>
            <a:r>
              <a:rPr lang="ru-RU" sz="1700" dirty="0" err="1">
                <a:solidFill>
                  <a:srgbClr val="002060"/>
                </a:solidFill>
              </a:rPr>
              <a:t>вмістом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конкретних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домішок</a:t>
            </a:r>
            <a:r>
              <a:rPr lang="en-US" sz="1700" dirty="0">
                <a:solidFill>
                  <a:srgbClr val="002060"/>
                </a:solidFill>
              </a:rPr>
              <a:t> (</a:t>
            </a:r>
            <a:r>
              <a:rPr lang="ru-RU" sz="1700" dirty="0" err="1">
                <a:solidFill>
                  <a:srgbClr val="002060"/>
                </a:solidFill>
              </a:rPr>
              <a:t>їх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кількість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може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відрізнятися</a:t>
            </a:r>
            <a:r>
              <a:rPr lang="ru-RU" sz="1700" dirty="0">
                <a:solidFill>
                  <a:srgbClr val="002060"/>
                </a:solidFill>
              </a:rPr>
              <a:t> у</a:t>
            </a:r>
            <a:r>
              <a:rPr lang="en-US" sz="1700" dirty="0">
                <a:solidFill>
                  <a:srgbClr val="002060"/>
                </a:solidFill>
              </a:rPr>
              <a:t> 10...50 </a:t>
            </a:r>
            <a:r>
              <a:rPr lang="ru-RU" sz="1700" dirty="0" err="1">
                <a:solidFill>
                  <a:srgbClr val="002060"/>
                </a:solidFill>
              </a:rPr>
              <a:t>разів</a:t>
            </a:r>
            <a:r>
              <a:rPr lang="en-US" sz="1700" dirty="0">
                <a:solidFill>
                  <a:srgbClr val="002060"/>
                </a:solidFill>
              </a:rPr>
              <a:t>). </a:t>
            </a:r>
            <a:r>
              <a:rPr lang="ru-RU" sz="1700" dirty="0">
                <a:solidFill>
                  <a:srgbClr val="002060"/>
                </a:solidFill>
              </a:rPr>
              <a:t>Часто </a:t>
            </a:r>
            <a:r>
              <a:rPr lang="ru-RU" sz="1700" dirty="0" err="1">
                <a:solidFill>
                  <a:srgbClr val="002060"/>
                </a:solidFill>
              </a:rPr>
              <a:t>використовують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класифікацію</a:t>
            </a:r>
            <a:r>
              <a:rPr lang="ru-RU" sz="1700" dirty="0">
                <a:solidFill>
                  <a:srgbClr val="002060"/>
                </a:solidFill>
              </a:rPr>
              <a:t> марок </a:t>
            </a:r>
            <a:r>
              <a:rPr lang="ru-RU" sz="1700" dirty="0" err="1">
                <a:solidFill>
                  <a:srgbClr val="002060"/>
                </a:solidFill>
              </a:rPr>
              <a:t>міді</a:t>
            </a:r>
            <a:r>
              <a:rPr lang="ru-RU" sz="1700" dirty="0">
                <a:solidFill>
                  <a:srgbClr val="002060"/>
                </a:solidFill>
              </a:rPr>
              <a:t> за </a:t>
            </a:r>
            <a:r>
              <a:rPr lang="ru-RU" sz="1700" dirty="0" err="1">
                <a:solidFill>
                  <a:srgbClr val="002060"/>
                </a:solidFill>
              </a:rPr>
              <a:t>вмістом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кисню</a:t>
            </a:r>
            <a:r>
              <a:rPr lang="ru-RU" sz="1700" dirty="0">
                <a:solidFill>
                  <a:srgbClr val="002060"/>
                </a:solidFill>
              </a:rPr>
              <a:t>:</a:t>
            </a:r>
          </a:p>
          <a:p>
            <a:pPr lvl="0"/>
            <a:r>
              <a:rPr lang="ru-RU" sz="1700" dirty="0" err="1">
                <a:solidFill>
                  <a:srgbClr val="002060"/>
                </a:solidFill>
              </a:rPr>
              <a:t>безкиснева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мідь</a:t>
            </a:r>
            <a:r>
              <a:rPr lang="ru-RU" sz="1700" dirty="0">
                <a:solidFill>
                  <a:srgbClr val="002060"/>
                </a:solidFill>
              </a:rPr>
              <a:t> (М00б, М0б і М1б) з </a:t>
            </a:r>
            <a:r>
              <a:rPr lang="ru-RU" sz="1700" dirty="0" err="1">
                <a:solidFill>
                  <a:srgbClr val="002060"/>
                </a:solidFill>
              </a:rPr>
              <a:t>вмістом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кисню</a:t>
            </a:r>
            <a:r>
              <a:rPr lang="ru-RU" sz="1700" dirty="0">
                <a:solidFill>
                  <a:srgbClr val="002060"/>
                </a:solidFill>
              </a:rPr>
              <a:t> до 0,001%;</a:t>
            </a:r>
          </a:p>
          <a:p>
            <a:pPr lvl="0"/>
            <a:r>
              <a:rPr lang="ru-RU" sz="1700" dirty="0" err="1">
                <a:solidFill>
                  <a:srgbClr val="002060"/>
                </a:solidFill>
              </a:rPr>
              <a:t>рафінована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мідь</a:t>
            </a:r>
            <a:r>
              <a:rPr lang="ru-RU" sz="1700" dirty="0">
                <a:solidFill>
                  <a:srgbClr val="002060"/>
                </a:solidFill>
              </a:rPr>
              <a:t> (М1ф, М1р, М2р, М3р) з </a:t>
            </a:r>
            <a:r>
              <a:rPr lang="ru-RU" sz="1700" dirty="0" err="1">
                <a:solidFill>
                  <a:srgbClr val="002060"/>
                </a:solidFill>
              </a:rPr>
              <a:t>вмістом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кисню</a:t>
            </a:r>
            <a:r>
              <a:rPr lang="ru-RU" sz="1700" dirty="0">
                <a:solidFill>
                  <a:srgbClr val="002060"/>
                </a:solidFill>
              </a:rPr>
              <a:t> до 0,01%, але з </a:t>
            </a:r>
            <a:r>
              <a:rPr lang="ru-RU" sz="1700" dirty="0" err="1">
                <a:solidFill>
                  <a:srgbClr val="002060"/>
                </a:solidFill>
              </a:rPr>
              <a:t>підвищеним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вмістом</a:t>
            </a:r>
            <a:r>
              <a:rPr lang="ru-RU" sz="1700" dirty="0">
                <a:solidFill>
                  <a:srgbClr val="002060"/>
                </a:solidFill>
              </a:rPr>
              <a:t> фосфору;</a:t>
            </a:r>
          </a:p>
          <a:p>
            <a:pPr lvl="0"/>
            <a:r>
              <a:rPr lang="ru-RU" sz="1700" dirty="0" err="1">
                <a:solidFill>
                  <a:srgbClr val="002060"/>
                </a:solidFill>
              </a:rPr>
              <a:t>мідь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високої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чистоти</a:t>
            </a:r>
            <a:r>
              <a:rPr lang="ru-RU" sz="1700" dirty="0">
                <a:solidFill>
                  <a:srgbClr val="002060"/>
                </a:solidFill>
              </a:rPr>
              <a:t> (М00, М0, М1) з </a:t>
            </a:r>
            <a:r>
              <a:rPr lang="ru-RU" sz="1700" dirty="0" err="1">
                <a:solidFill>
                  <a:srgbClr val="002060"/>
                </a:solidFill>
              </a:rPr>
              <a:t>вмістом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кисню</a:t>
            </a:r>
            <a:r>
              <a:rPr lang="ru-RU" sz="1700" dirty="0">
                <a:solidFill>
                  <a:srgbClr val="002060"/>
                </a:solidFill>
              </a:rPr>
              <a:t> 0,03...0,05%;</a:t>
            </a:r>
          </a:p>
          <a:p>
            <a:r>
              <a:rPr lang="ru-RU" sz="1700" dirty="0" err="1">
                <a:solidFill>
                  <a:srgbClr val="002060"/>
                </a:solidFill>
              </a:rPr>
              <a:t>мідь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загального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призначення</a:t>
            </a:r>
            <a:r>
              <a:rPr lang="ru-RU" sz="1700" dirty="0">
                <a:solidFill>
                  <a:srgbClr val="002060"/>
                </a:solidFill>
              </a:rPr>
              <a:t> (М2, М3) з </a:t>
            </a:r>
            <a:r>
              <a:rPr lang="ru-RU" sz="1700" dirty="0" err="1">
                <a:solidFill>
                  <a:srgbClr val="002060"/>
                </a:solidFill>
              </a:rPr>
              <a:t>вмістом</a:t>
            </a:r>
            <a:r>
              <a:rPr lang="ru-RU" sz="1700" dirty="0">
                <a:solidFill>
                  <a:srgbClr val="002060"/>
                </a:solidFill>
              </a:rPr>
              <a:t> </a:t>
            </a:r>
            <a:r>
              <a:rPr lang="ru-RU" sz="1700" dirty="0" err="1">
                <a:solidFill>
                  <a:srgbClr val="002060"/>
                </a:solidFill>
              </a:rPr>
              <a:t>кисню</a:t>
            </a:r>
            <a:r>
              <a:rPr lang="ru-RU" sz="1700" dirty="0">
                <a:solidFill>
                  <a:srgbClr val="002060"/>
                </a:solidFill>
              </a:rPr>
              <a:t> до 0,08%.</a:t>
            </a:r>
          </a:p>
        </p:txBody>
      </p:sp>
      <p:pic>
        <p:nvPicPr>
          <p:cNvPr id="7" name="Picture 3" descr="IMG_4790-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96752"/>
            <a:ext cx="252028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05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83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229600" cy="638944"/>
          </a:xfrm>
        </p:spPr>
        <p:txBody>
          <a:bodyPr>
            <a:normAutofit fontScale="90000"/>
          </a:bodyPr>
          <a:lstStyle/>
          <a:p>
            <a:pPr algn="l"/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Сировина для провідника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3429000"/>
            <a:ext cx="6444208" cy="302433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uk-UA" sz="2400" dirty="0" smtClean="0"/>
              <a:t>Початковою </a:t>
            </a:r>
            <a:r>
              <a:rPr lang="uk-UA" sz="2400" dirty="0"/>
              <a:t>сировиною для виготовлення СПМЖ є </a:t>
            </a:r>
            <a:r>
              <a:rPr lang="uk-UA" sz="2400" dirty="0" err="1"/>
              <a:t>катанка</a:t>
            </a:r>
            <a:r>
              <a:rPr lang="uk-UA" sz="2400" dirty="0"/>
              <a:t> мідна марки КМ ЛП8, постачальником і виробником якої є – ТОВ «ГАЛ-КАТ». </a:t>
            </a:r>
            <a:r>
              <a:rPr lang="uk-UA" sz="2400" dirty="0" smtClean="0"/>
              <a:t>Дане </a:t>
            </a:r>
            <a:r>
              <a:rPr lang="uk-UA" sz="2400" dirty="0" err="1" smtClean="0"/>
              <a:t>підприєство</a:t>
            </a:r>
            <a:r>
              <a:rPr lang="uk-UA" sz="2400" dirty="0" smtClean="0"/>
              <a:t> є визнаним лідером в Україні у виробництві </a:t>
            </a:r>
            <a:r>
              <a:rPr lang="uk-UA" sz="2400" dirty="0" err="1" smtClean="0"/>
              <a:t>катанки</a:t>
            </a:r>
            <a:r>
              <a:rPr lang="uk-UA" sz="2400" dirty="0" smtClean="0"/>
              <a:t> для провідників, адже має європейське обладнання, а на підприємстві впроваджена система управління якістю згідно </a:t>
            </a:r>
            <a:r>
              <a:rPr lang="ru-RU" sz="2400" dirty="0"/>
              <a:t>ДСТУ </a:t>
            </a:r>
            <a:r>
              <a:rPr lang="en-US" sz="2400" dirty="0"/>
              <a:t>ISO 9001: </a:t>
            </a:r>
            <a:r>
              <a:rPr lang="en-US" sz="2400" dirty="0" smtClean="0"/>
              <a:t>2009</a:t>
            </a:r>
            <a:r>
              <a:rPr lang="uk-UA" sz="2400" dirty="0" smtClean="0"/>
              <a:t>.</a:t>
            </a:r>
            <a:endParaRPr lang="ru-RU" sz="2400" dirty="0"/>
          </a:p>
        </p:txBody>
      </p:sp>
      <p:pic>
        <p:nvPicPr>
          <p:cNvPr id="6146" name="Picture 2" descr="C:\Users\Menedzher5.Er\Desktop\srs-IMG_46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34" y="1007790"/>
            <a:ext cx="5396086" cy="229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Menedzher5.Er\Desktop\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4830" y="3573016"/>
            <a:ext cx="2290946" cy="17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937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513"/>
            <a:ext cx="9137516" cy="687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2" y="1412776"/>
            <a:ext cx="2631750" cy="399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915816" y="3861048"/>
            <a:ext cx="5553638" cy="265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735" y="1412776"/>
            <a:ext cx="3228089" cy="2280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916008" y="3861048"/>
            <a:ext cx="5553638" cy="265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107504" y="332656"/>
            <a:ext cx="8229600" cy="638944"/>
          </a:xfrm>
          <a:prstGeom prst="rect">
            <a:avLst/>
          </a:prstGeom>
        </p:spPr>
        <p:txBody>
          <a:bodyPr rIns="91440" anchor="b">
            <a:normAutofit fontScale="900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lvl1pPr marL="54864" algn="r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l"/>
            <a:r>
              <a:rPr lang="uk-UA" dirty="0" smtClean="0">
                <a:solidFill>
                  <a:schemeClr val="bg2">
                    <a:lumMod val="75000"/>
                  </a:schemeClr>
                </a:solidFill>
              </a:rPr>
              <a:t>Виробництво жили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25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Литейная">
  <a:themeElements>
    <a:clrScheme name="Другая 24">
      <a:dk1>
        <a:srgbClr val="123E74"/>
      </a:dk1>
      <a:lt1>
        <a:sysClr val="window" lastClr="FFFFFF"/>
      </a:lt1>
      <a:dk2>
        <a:srgbClr val="1D58AB"/>
      </a:dk2>
      <a:lt2>
        <a:srgbClr val="A3CCE1"/>
      </a:lt2>
      <a:accent1>
        <a:srgbClr val="255973"/>
      </a:accent1>
      <a:accent2>
        <a:srgbClr val="181C0F"/>
      </a:accent2>
      <a:accent3>
        <a:srgbClr val="394F60"/>
      </a:accent3>
      <a:accent4>
        <a:srgbClr val="063C63"/>
      </a:accent4>
      <a:accent5>
        <a:srgbClr val="FFAD1C"/>
      </a:accent5>
      <a:accent6>
        <a:srgbClr val="095085"/>
      </a:accent6>
      <a:hlink>
        <a:srgbClr val="FF5519"/>
      </a:hlink>
      <a:folHlink>
        <a:srgbClr val="809DB3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1469</TotalTime>
  <Words>408</Words>
  <Application>Microsoft Office PowerPoint</Application>
  <PresentationFormat>Экран (4:3)</PresentationFormat>
  <Paragraphs>53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Литейная</vt:lpstr>
      <vt:lpstr>Кабельно-провідникова продукція: технічні характеристики та особливості виготовлення. Як правильно вибрати кабель?</vt:lpstr>
      <vt:lpstr>Маркування кабельно-провідникової продукції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Провідники</vt:lpstr>
      <vt:lpstr>Сировина для провідника</vt:lpstr>
      <vt:lpstr>Презентация PowerPoint</vt:lpstr>
      <vt:lpstr>                Ізоляція</vt:lpstr>
      <vt:lpstr>Презентация PowerPoint</vt:lpstr>
      <vt:lpstr>Презентация PowerPoint</vt:lpstr>
      <vt:lpstr>Презентация PowerPoint</vt:lpstr>
    </vt:vector>
  </TitlesOfParts>
  <Company>Infinity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Виробник кабельно-провідникової продукції</dc:title>
  <dc:creator>Администратор</dc:creator>
  <cp:lastModifiedBy>Черкас Оксана</cp:lastModifiedBy>
  <cp:revision>70</cp:revision>
  <cp:lastPrinted>2014-08-11T16:49:25Z</cp:lastPrinted>
  <dcterms:created xsi:type="dcterms:W3CDTF">2014-07-31T06:18:47Z</dcterms:created>
  <dcterms:modified xsi:type="dcterms:W3CDTF">2015-08-21T05:40:52Z</dcterms:modified>
</cp:coreProperties>
</file>