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5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82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FEAE2-79AB-44BF-BC2F-7B37B115F6A5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9DB47-1030-4111-8391-CCB6FD367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B47-1030-4111-8391-CCB6FD367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7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934724-C931-4435-8195-D4873FF4FD1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CD1CF4-75B1-4B7C-A999-1CC04BD5E0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3888432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57003"/>
                </a:solidFill>
              </a:rPr>
              <a:t>Електромонтажні вироби ТМ </a:t>
            </a:r>
            <a:r>
              <a:rPr lang="en-US" b="1" dirty="0" smtClean="0">
                <a:solidFill>
                  <a:srgbClr val="F57003"/>
                </a:solidFill>
              </a:rPr>
              <a:t>ELCOR </a:t>
            </a:r>
            <a:r>
              <a:rPr lang="uk-UA" b="1" dirty="0" smtClean="0">
                <a:solidFill>
                  <a:srgbClr val="F57003"/>
                </a:solidFill>
              </a:rPr>
              <a:t>і </a:t>
            </a:r>
            <a:r>
              <a:rPr lang="en-US" b="1" dirty="0" smtClean="0">
                <a:solidFill>
                  <a:srgbClr val="F57003"/>
                </a:solidFill>
              </a:rPr>
              <a:t>LUMEX</a:t>
            </a:r>
            <a:endParaRPr lang="ru-RU" b="1" dirty="0">
              <a:solidFill>
                <a:srgbClr val="F5700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309803" cy="126062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Технічні характеристики та переваги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53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Електромонтажні вироби -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Електроустановчі</a:t>
            </a:r>
            <a:r>
              <a:rPr lang="uk-UA" dirty="0" smtClean="0"/>
              <a:t> товари </a:t>
            </a:r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електротехнічних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прокладання</a:t>
            </a:r>
            <a:r>
              <a:rPr lang="ru-RU" dirty="0"/>
              <a:t> кабельно-</a:t>
            </a:r>
            <a:r>
              <a:rPr lang="ru-RU" dirty="0" err="1"/>
              <a:t>провідникової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провідника</a:t>
            </a:r>
            <a:r>
              <a:rPr lang="ru-RU" dirty="0"/>
              <a:t> току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споживачем</a:t>
            </a:r>
            <a:endParaRPr lang="ru-RU" dirty="0" smtClean="0"/>
          </a:p>
          <a:p>
            <a:r>
              <a:rPr lang="uk-UA" dirty="0" smtClean="0"/>
              <a:t>Товари для організації і монтажу кабельних трас – електротехнічні труби, короба, щитки, клемні колодки, розгалужувачі, хомути, кліпси, дюбель-ялинки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399935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uk-UA" dirty="0" smtClean="0"/>
              <a:t>Клемні колодки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uk-UA" dirty="0" smtClean="0"/>
              <a:t>Клемні колодки використовуються для з</a:t>
            </a:r>
            <a:r>
              <a:rPr lang="en-US" dirty="0" smtClean="0"/>
              <a:t>’</a:t>
            </a:r>
            <a:r>
              <a:rPr lang="uk-UA" dirty="0" smtClean="0"/>
              <a:t>єднання двох провідників як альтернатива спайці чи скрутці. </a:t>
            </a:r>
            <a:endParaRPr lang="uk-UA" dirty="0"/>
          </a:p>
          <a:p>
            <a:pPr marL="68580" indent="0">
              <a:buNone/>
            </a:pPr>
            <a:r>
              <a:rPr lang="uk-UA" dirty="0" smtClean="0"/>
              <a:t>Завдяки контактній частині з латуні, саме через клемні колодки можна з</a:t>
            </a:r>
            <a:r>
              <a:rPr lang="en-US" dirty="0" smtClean="0"/>
              <a:t>’</a:t>
            </a:r>
            <a:r>
              <a:rPr lang="uk-UA" dirty="0" smtClean="0"/>
              <a:t>єднати алюмінієвий і мідний провідник, без процесу окислення між ними.</a:t>
            </a:r>
          </a:p>
          <a:p>
            <a:pPr marL="68580" indent="0">
              <a:buNone/>
            </a:pPr>
            <a:r>
              <a:rPr lang="uk-UA" dirty="0" smtClean="0"/>
              <a:t>Клемні колодки </a:t>
            </a:r>
            <a:r>
              <a:rPr lang="en-US" dirty="0" err="1" smtClean="0"/>
              <a:t>Lumex</a:t>
            </a:r>
            <a:r>
              <a:rPr lang="uk-UA" dirty="0" smtClean="0"/>
              <a:t> є з двох матеріалів:</a:t>
            </a:r>
          </a:p>
          <a:p>
            <a:pPr marL="525780" indent="-457200">
              <a:buAutoNum type="arabicParenR"/>
            </a:pPr>
            <a:r>
              <a:rPr lang="uk-UA" dirty="0" smtClean="0"/>
              <a:t>з поліетилену (температура плавлення +80 градусів Цельсія);</a:t>
            </a:r>
          </a:p>
          <a:p>
            <a:pPr marL="525780" indent="-457200">
              <a:buAutoNum type="arabicParenR"/>
            </a:pPr>
            <a:r>
              <a:rPr lang="uk-UA" dirty="0" smtClean="0"/>
              <a:t>з поліаміду </a:t>
            </a:r>
            <a:r>
              <a:rPr lang="uk-UA" dirty="0"/>
              <a:t>(температура плавлення </a:t>
            </a:r>
            <a:r>
              <a:rPr lang="uk-UA" dirty="0" smtClean="0"/>
              <a:t>+125 градусів </a:t>
            </a:r>
            <a:r>
              <a:rPr lang="uk-UA" dirty="0"/>
              <a:t>Цельсія); </a:t>
            </a:r>
            <a:endParaRPr lang="en-US" dirty="0" smtClean="0"/>
          </a:p>
          <a:p>
            <a:pPr marL="525780" indent="-457200">
              <a:buAutoNum type="arabicParenR"/>
            </a:pPr>
            <a:endParaRPr lang="en-US" dirty="0"/>
          </a:p>
          <a:p>
            <a:pPr marL="68580" indent="0">
              <a:buNone/>
            </a:pPr>
            <a:r>
              <a:rPr lang="uk-UA" b="1" dirty="0" smtClean="0"/>
              <a:t>НАШІ ПЕРЕВАГИ:</a:t>
            </a:r>
            <a:endParaRPr lang="uk-UA" b="1" dirty="0"/>
          </a:p>
          <a:p>
            <a:pPr marL="68580" indent="0">
              <a:buNone/>
            </a:pPr>
            <a:r>
              <a:rPr lang="uk-UA" dirty="0"/>
              <a:t>1) Контактна частина з високоякісної латуні дозволяє встановлювати надійний електричний контакт між провідниками різних розмірів і навіть матеріалів </a:t>
            </a:r>
          </a:p>
          <a:p>
            <a:pPr marL="68580" indent="0">
              <a:buNone/>
            </a:pPr>
            <a:r>
              <a:rPr lang="uk-UA" dirty="0"/>
              <a:t>2) Контактна гільза з гвинтовим </a:t>
            </a:r>
            <a:r>
              <a:rPr lang="uk-UA" dirty="0" err="1"/>
              <a:t>зажимом</a:t>
            </a:r>
            <a:r>
              <a:rPr lang="uk-UA" dirty="0"/>
              <a:t> має заокруглену форму в місці фіксації проводу, що забезпечує збільшення площі прилягання і відповідно дозволяє гарантовано отримати більш надійний електричний контакт</a:t>
            </a:r>
          </a:p>
          <a:p>
            <a:pPr marL="68580" indent="0">
              <a:buNone/>
            </a:pPr>
            <a:r>
              <a:rPr lang="uk-UA" dirty="0"/>
              <a:t>3) Клемні колодки з поліетилену легко розрізаються канцелярським ножем</a:t>
            </a:r>
          </a:p>
          <a:p>
            <a:pPr marL="68580" indent="0">
              <a:buNone/>
            </a:pPr>
            <a:r>
              <a:rPr lang="uk-UA" dirty="0"/>
              <a:t>4) Клемні колодки з поліаміду забезпечують більш надійний захист від пожежі в результаті короткого замикання, адже не </a:t>
            </a:r>
            <a:r>
              <a:rPr lang="uk-UA" dirty="0" smtClean="0"/>
              <a:t>розповсюджують </a:t>
            </a:r>
            <a:r>
              <a:rPr lang="uk-UA" dirty="0"/>
              <a:t>вогонь та не загоряються і моментально обвуглюються в результаті </a:t>
            </a:r>
            <a:r>
              <a:rPr lang="uk-UA" dirty="0" smtClean="0"/>
              <a:t>виникнення іскри</a:t>
            </a:r>
            <a:r>
              <a:rPr lang="uk-UA" dirty="0"/>
              <a:t>, що важливо для професійного ринку електромонтажу та будівництва</a:t>
            </a:r>
          </a:p>
          <a:p>
            <a:pPr marL="68580" indent="0">
              <a:buNone/>
            </a:pPr>
            <a:r>
              <a:rPr lang="uk-UA" dirty="0"/>
              <a:t>5) Маємо широкий асортимент під потреби споживачів з обмеженим </a:t>
            </a:r>
            <a:r>
              <a:rPr lang="uk-UA" dirty="0" smtClean="0"/>
              <a:t>бюджетом </a:t>
            </a:r>
            <a:r>
              <a:rPr lang="uk-UA" dirty="0"/>
              <a:t>та споживачів, що прагнуть високої якості товару.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1908212" cy="12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25670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Клемники швидкого монтажу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464612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000" dirty="0"/>
              <a:t>Клемні колодки використовуються для </a:t>
            </a:r>
            <a:r>
              <a:rPr lang="en-US" sz="1000" dirty="0" err="1" smtClean="0"/>
              <a:t>швидкого</a:t>
            </a:r>
            <a:r>
              <a:rPr lang="en-US" sz="1000" dirty="0" smtClean="0"/>
              <a:t> </a:t>
            </a:r>
            <a:r>
              <a:rPr lang="uk-UA" sz="1000" dirty="0" smtClean="0"/>
              <a:t>з</a:t>
            </a:r>
            <a:r>
              <a:rPr lang="en-US" sz="1000" dirty="0"/>
              <a:t>’</a:t>
            </a:r>
            <a:r>
              <a:rPr lang="uk-UA" sz="1000" dirty="0"/>
              <a:t>єднання двох </a:t>
            </a:r>
            <a:r>
              <a:rPr lang="uk-UA" sz="1000" dirty="0" smtClean="0"/>
              <a:t>провідників. </a:t>
            </a:r>
            <a:endParaRPr lang="uk-UA" sz="1000" dirty="0"/>
          </a:p>
          <a:p>
            <a:pPr marL="68580" indent="0">
              <a:buNone/>
            </a:pPr>
            <a:r>
              <a:rPr lang="ru-RU" sz="1000" dirty="0" smtClean="0"/>
              <a:t>Мате</a:t>
            </a:r>
            <a:r>
              <a:rPr lang="uk-UA" sz="1000" dirty="0" smtClean="0"/>
              <a:t>ріал контактної частини – мідь, що забезпечує якісну провідність між провідниками. Засувки не дадуть провіднику вискочити, тримаючи його міцно та надійно.</a:t>
            </a:r>
            <a:endParaRPr lang="en-US" sz="1000" dirty="0"/>
          </a:p>
          <a:p>
            <a:pPr marL="525780" indent="-457200">
              <a:buAutoNum type="arabicParenR"/>
            </a:pPr>
            <a:endParaRPr lang="en-US" sz="1000" dirty="0"/>
          </a:p>
          <a:p>
            <a:pPr marL="68580" indent="0">
              <a:buNone/>
            </a:pPr>
            <a:r>
              <a:rPr lang="uk-UA" sz="1000" b="1" dirty="0"/>
              <a:t>НАШІ ПЕРЕВАГИ:</a:t>
            </a:r>
          </a:p>
          <a:p>
            <a:pPr marL="68580" indent="0">
              <a:buNone/>
            </a:pPr>
            <a:r>
              <a:rPr lang="uk-UA" sz="1000" dirty="0"/>
              <a:t>1) Контактна частина з високоякісної </a:t>
            </a:r>
            <a:r>
              <a:rPr lang="uk-UA" sz="1000" dirty="0" smtClean="0"/>
              <a:t>міді і дозволяє встановлювати надійний електричний контакт між провідниками різних розмірів і навіть матеріалів </a:t>
            </a:r>
            <a:endParaRPr lang="uk-UA" sz="1000" dirty="0"/>
          </a:p>
          <a:p>
            <a:pPr marL="68580" indent="0">
              <a:buNone/>
            </a:pPr>
            <a:r>
              <a:rPr lang="uk-UA" sz="1000" dirty="0"/>
              <a:t>2) </a:t>
            </a:r>
            <a:r>
              <a:rPr lang="uk-UA" sz="1000" dirty="0" smtClean="0"/>
              <a:t>Міцні засувки забезпечують надійне з</a:t>
            </a:r>
            <a:r>
              <a:rPr lang="en-US" sz="1000" dirty="0" smtClean="0"/>
              <a:t>’</a:t>
            </a:r>
            <a:r>
              <a:rPr lang="uk-UA" sz="1000" dirty="0" smtClean="0"/>
              <a:t>єднання провідників та не дадуть їм вискочити</a:t>
            </a:r>
          </a:p>
          <a:p>
            <a:pPr marL="68580" indent="0">
              <a:buNone/>
            </a:pPr>
            <a:r>
              <a:rPr lang="uk-UA" sz="1000" dirty="0" smtClean="0"/>
              <a:t>3) </a:t>
            </a:r>
            <a:r>
              <a:rPr lang="uk-UA" sz="1000" dirty="0"/>
              <a:t>Клемні колодки з </a:t>
            </a:r>
            <a:r>
              <a:rPr lang="uk-UA" sz="1000" dirty="0" err="1"/>
              <a:t>поліаміду</a:t>
            </a:r>
            <a:r>
              <a:rPr lang="uk-UA" sz="1000" dirty="0"/>
              <a:t> забезпечують більш надійний захист від пожежі в результаті короткого замикання, адже не розповсюджують вогонь та не загоряються і моментально обвуглюються в результаті виникнення іскри, що важливо для професійного ринку електромонтажу та будівництва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97553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9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Ізоляційна стрічка </a:t>
            </a:r>
            <a:r>
              <a:rPr lang="en-US" dirty="0" smtClean="0"/>
              <a:t>ELCOR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ПВХ-</a:t>
            </a:r>
            <a:r>
              <a:rPr lang="ru-RU" dirty="0" err="1" smtClean="0"/>
              <a:t>ізострічка</a:t>
            </a:r>
            <a:r>
              <a:rPr lang="ru-RU" dirty="0" smtClean="0"/>
              <a:t> </a:t>
            </a:r>
            <a:r>
              <a:rPr lang="en-US" dirty="0" smtClean="0"/>
              <a:t>ELCOR </a:t>
            </a:r>
            <a:r>
              <a:rPr lang="uk-UA" dirty="0"/>
              <a:t>в</a:t>
            </a:r>
            <a:r>
              <a:rPr lang="uk-UA" dirty="0" smtClean="0"/>
              <a:t>итримує не менше 6 кВ</a:t>
            </a:r>
          </a:p>
          <a:p>
            <a:r>
              <a:rPr lang="uk-UA" dirty="0" smtClean="0"/>
              <a:t>Добре тягнеться: подовження при розтягненні 200%</a:t>
            </a:r>
          </a:p>
          <a:p>
            <a:r>
              <a:rPr lang="uk-UA" dirty="0" smtClean="0"/>
              <a:t>Міцна: міцність на розрив 15МПа</a:t>
            </a:r>
          </a:p>
          <a:p>
            <a:r>
              <a:rPr lang="uk-UA" dirty="0" smtClean="0"/>
              <a:t>Не підтримує горіння</a:t>
            </a:r>
          </a:p>
          <a:p>
            <a:r>
              <a:rPr lang="uk-UA" dirty="0" smtClean="0"/>
              <a:t>Добре клеїться, робочий діапазон температур: від -50</a:t>
            </a:r>
            <a:r>
              <a:rPr lang="ru-RU" baseline="30000" dirty="0" err="1"/>
              <a:t>o</a:t>
            </a:r>
            <a:r>
              <a:rPr lang="ru-RU" dirty="0" err="1"/>
              <a:t>C</a:t>
            </a:r>
            <a:r>
              <a:rPr lang="uk-UA" dirty="0" smtClean="0"/>
              <a:t>  до +70</a:t>
            </a:r>
            <a:r>
              <a:rPr lang="ru-RU" baseline="30000" dirty="0" err="1" smtClean="0"/>
              <a:t>o</a:t>
            </a:r>
            <a:r>
              <a:rPr lang="ru-RU" dirty="0" err="1" smtClean="0"/>
              <a:t>C</a:t>
            </a:r>
            <a:endParaRPr lang="ru-RU" dirty="0" smtClean="0"/>
          </a:p>
          <a:p>
            <a:pPr marL="68580" indent="0">
              <a:buNone/>
            </a:pPr>
            <a:r>
              <a:rPr lang="ru-RU" dirty="0" err="1" smtClean="0"/>
              <a:t>Переваги</a:t>
            </a:r>
            <a:r>
              <a:rPr lang="ru-RU" dirty="0"/>
              <a:t>:</a:t>
            </a:r>
          </a:p>
          <a:p>
            <a:pPr marL="68580" indent="0">
              <a:buNone/>
            </a:pPr>
            <a:r>
              <a:rPr lang="ru-RU" dirty="0"/>
              <a:t>1) </a:t>
            </a:r>
            <a:r>
              <a:rPr lang="ru-RU" dirty="0" err="1"/>
              <a:t>Електрична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(</a:t>
            </a:r>
            <a:r>
              <a:rPr lang="ru-RU" dirty="0" err="1"/>
              <a:t>напруга</a:t>
            </a:r>
            <a:r>
              <a:rPr lang="ru-RU" dirty="0"/>
              <a:t> пробою) не </a:t>
            </a:r>
            <a:r>
              <a:rPr lang="ru-RU" dirty="0" err="1"/>
              <a:t>менше</a:t>
            </a:r>
            <a:r>
              <a:rPr lang="ru-RU" dirty="0"/>
              <a:t> 6 </a:t>
            </a:r>
            <a:r>
              <a:rPr lang="ru-RU" dirty="0" err="1"/>
              <a:t>кВ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2) </a:t>
            </a:r>
            <a:r>
              <a:rPr lang="ru-RU" dirty="0" err="1"/>
              <a:t>Відносне</a:t>
            </a:r>
            <a:r>
              <a:rPr lang="ru-RU" dirty="0"/>
              <a:t> </a:t>
            </a:r>
            <a:r>
              <a:rPr lang="ru-RU" dirty="0" err="1"/>
              <a:t>подовження</a:t>
            </a:r>
            <a:r>
              <a:rPr lang="ru-RU" dirty="0"/>
              <a:t> при </a:t>
            </a:r>
            <a:r>
              <a:rPr lang="ru-RU" dirty="0" err="1"/>
              <a:t>розриві</a:t>
            </a:r>
            <a:r>
              <a:rPr lang="ru-RU" dirty="0"/>
              <a:t>: не </a:t>
            </a:r>
            <a:r>
              <a:rPr lang="ru-RU" dirty="0" err="1"/>
              <a:t>менше</a:t>
            </a:r>
            <a:r>
              <a:rPr lang="ru-RU" dirty="0"/>
              <a:t> 200%</a:t>
            </a:r>
          </a:p>
          <a:p>
            <a:pPr marL="68580" indent="0">
              <a:buNone/>
            </a:pPr>
            <a:r>
              <a:rPr lang="ru-RU" dirty="0"/>
              <a:t>3)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температур -50°С до +70°С</a:t>
            </a:r>
          </a:p>
          <a:p>
            <a:pPr marL="68580" indent="0">
              <a:buNone/>
            </a:pPr>
            <a:r>
              <a:rPr lang="ru-RU" dirty="0"/>
              <a:t>4) Не горючий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безпечність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5) Широка </a:t>
            </a:r>
            <a:r>
              <a:rPr lang="ru-RU" dirty="0" err="1"/>
              <a:t>колірна</a:t>
            </a:r>
            <a:r>
              <a:rPr lang="ru-RU" dirty="0"/>
              <a:t> гама (8 </a:t>
            </a:r>
            <a:r>
              <a:rPr lang="ru-RU" dirty="0" err="1"/>
              <a:t>кольорів</a:t>
            </a:r>
            <a:r>
              <a:rPr lang="ru-RU" dirty="0"/>
              <a:t>) та </a:t>
            </a:r>
            <a:r>
              <a:rPr lang="ru-RU" dirty="0" err="1"/>
              <a:t>наявність</a:t>
            </a:r>
            <a:r>
              <a:rPr lang="ru-RU" dirty="0"/>
              <a:t> популярного </a:t>
            </a:r>
            <a:r>
              <a:rPr lang="ru-RU" dirty="0" err="1"/>
              <a:t>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ізоляційної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6) </a:t>
            </a:r>
            <a:r>
              <a:rPr lang="ru-RU" dirty="0" err="1"/>
              <a:t>Зручна</a:t>
            </a:r>
            <a:r>
              <a:rPr lang="ru-RU" dirty="0"/>
              <a:t> упаковка,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повісити</a:t>
            </a:r>
            <a:r>
              <a:rPr lang="ru-RU" dirty="0"/>
              <a:t> рулон на крючок без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2839"/>
            <a:ext cx="1872208" cy="11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5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27664"/>
            <a:ext cx="659257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Штепсельні вилки та розетки та колодки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dirty="0" smtClean="0"/>
              <a:t>Матеріал корпусу: </a:t>
            </a:r>
            <a:r>
              <a:rPr lang="uk-UA" dirty="0" err="1" smtClean="0"/>
              <a:t>АБС-пластик</a:t>
            </a:r>
            <a:r>
              <a:rPr lang="uk-UA" dirty="0"/>
              <a:t> </a:t>
            </a:r>
            <a:r>
              <a:rPr lang="uk-UA" dirty="0" smtClean="0"/>
              <a:t>(ІР20) та каучук (</a:t>
            </a:r>
            <a:r>
              <a:rPr lang="en-US" dirty="0" smtClean="0"/>
              <a:t>IP44)</a:t>
            </a:r>
          </a:p>
          <a:p>
            <a:r>
              <a:rPr lang="uk-UA" dirty="0" smtClean="0"/>
              <a:t>Корпус зручний та ергономічний</a:t>
            </a:r>
          </a:p>
          <a:p>
            <a:r>
              <a:rPr lang="uk-UA" dirty="0" smtClean="0"/>
              <a:t>Контактна частина – мідь та латунь, штифти та заземлюючі частини – нікельовані;</a:t>
            </a:r>
          </a:p>
          <a:p>
            <a:r>
              <a:rPr lang="uk-UA" dirty="0" smtClean="0"/>
              <a:t>Всі частини, що контактують з металевими деталями виготовлені з негорючого пластику</a:t>
            </a:r>
          </a:p>
          <a:p>
            <a:r>
              <a:rPr lang="uk-UA" dirty="0" smtClean="0"/>
              <a:t>Напруга – 250В, номінальна частота – 50Гц, максимальний струм навантаження від 6А до 16А.</a:t>
            </a:r>
          </a:p>
          <a:p>
            <a:r>
              <a:rPr lang="uk-UA" dirty="0" smtClean="0"/>
              <a:t>Діапазон робочих температур: АБС від </a:t>
            </a:r>
            <a:r>
              <a:rPr lang="ru-RU" dirty="0"/>
              <a:t>+ 1 °С до + 35 °</a:t>
            </a:r>
            <a:r>
              <a:rPr lang="ru-RU" dirty="0" smtClean="0"/>
              <a:t>С; каучук </a:t>
            </a:r>
            <a:r>
              <a:rPr lang="ru-RU" dirty="0" err="1" smtClean="0"/>
              <a:t>від</a:t>
            </a:r>
            <a:r>
              <a:rPr lang="ru-RU" dirty="0" smtClean="0"/>
              <a:t> -40</a:t>
            </a:r>
            <a:r>
              <a:rPr lang="ru-RU" baseline="30000" dirty="0" smtClean="0"/>
              <a:t>o</a:t>
            </a:r>
            <a:r>
              <a:rPr lang="ru-RU" dirty="0" smtClean="0"/>
              <a:t>C </a:t>
            </a:r>
            <a:r>
              <a:rPr lang="ru-RU" dirty="0"/>
              <a:t>до +</a:t>
            </a:r>
            <a:r>
              <a:rPr lang="ru-RU" dirty="0" smtClean="0"/>
              <a:t>85</a:t>
            </a:r>
            <a:r>
              <a:rPr lang="ru-RU" baseline="30000" dirty="0" smtClean="0"/>
              <a:t>o</a:t>
            </a:r>
            <a:r>
              <a:rPr lang="ru-RU" dirty="0" smtClean="0"/>
              <a:t>C.</a:t>
            </a:r>
          </a:p>
          <a:p>
            <a:r>
              <a:rPr lang="uk-UA" dirty="0" smtClean="0"/>
              <a:t>Провід, який може бути підключений: від 0,5мм2 до 2,5мм2</a:t>
            </a:r>
          </a:p>
          <a:p>
            <a:r>
              <a:rPr lang="uk-UA" dirty="0" smtClean="0"/>
              <a:t>Температура плавлення: </a:t>
            </a:r>
            <a:r>
              <a:rPr lang="uk-UA" dirty="0"/>
              <a:t>від + </a:t>
            </a:r>
            <a:r>
              <a:rPr lang="uk-UA" dirty="0" smtClean="0"/>
              <a:t>220 </a:t>
            </a:r>
            <a:r>
              <a:rPr lang="uk-UA" dirty="0"/>
              <a:t>°С </a:t>
            </a:r>
            <a:endParaRPr lang="uk-UA" dirty="0" smtClean="0"/>
          </a:p>
          <a:p>
            <a:pPr marL="68580" indent="0">
              <a:buNone/>
            </a:pPr>
            <a:r>
              <a:rPr lang="uk-UA" b="1" dirty="0" smtClean="0"/>
              <a:t>Переваги</a:t>
            </a:r>
            <a:r>
              <a:rPr lang="uk-UA" b="1" dirty="0"/>
              <a:t>:</a:t>
            </a:r>
          </a:p>
          <a:p>
            <a:pPr marL="68580" indent="0" algn="ctr">
              <a:buNone/>
            </a:pPr>
            <a:r>
              <a:rPr lang="uk-UA" dirty="0" err="1"/>
              <a:t>Роз'єми</a:t>
            </a:r>
            <a:r>
              <a:rPr lang="uk-UA" dirty="0"/>
              <a:t> з каучуку</a:t>
            </a:r>
          </a:p>
          <a:p>
            <a:pPr marL="68580" indent="0">
              <a:buNone/>
            </a:pPr>
            <a:r>
              <a:rPr lang="uk-UA" dirty="0"/>
              <a:t>1) Високоякісний матеріал та відповідна товщина каучуку забезпечує необхідну твердість виробу, більш довготривале його використання, стійкість до </a:t>
            </a:r>
            <a:r>
              <a:rPr lang="uk-UA" dirty="0" err="1"/>
              <a:t>механісних</a:t>
            </a:r>
            <a:r>
              <a:rPr lang="uk-UA" dirty="0"/>
              <a:t> пошкоджень та старіння.</a:t>
            </a:r>
          </a:p>
          <a:p>
            <a:pPr marL="68580" indent="0">
              <a:buNone/>
            </a:pPr>
            <a:r>
              <a:rPr lang="uk-UA" dirty="0"/>
              <a:t>2) Ергономічна форма виробів забезпечує зручність використання</a:t>
            </a:r>
          </a:p>
          <a:p>
            <a:pPr marL="68580" indent="0">
              <a:buNone/>
            </a:pPr>
            <a:r>
              <a:rPr lang="uk-UA" dirty="0"/>
              <a:t>3) Контактна частина з  міді та </a:t>
            </a:r>
            <a:r>
              <a:rPr lang="uk-UA" dirty="0" err="1"/>
              <a:t>нікеля</a:t>
            </a:r>
            <a:r>
              <a:rPr lang="uk-UA" dirty="0"/>
              <a:t> забезпечує надійність контакту</a:t>
            </a:r>
          </a:p>
          <a:p>
            <a:pPr marL="68580" indent="0">
              <a:buNone/>
            </a:pPr>
            <a:r>
              <a:rPr lang="uk-UA" dirty="0"/>
              <a:t>4) Степінь </a:t>
            </a:r>
            <a:r>
              <a:rPr lang="uk-UA" dirty="0" err="1"/>
              <a:t>волого-</a:t>
            </a:r>
            <a:r>
              <a:rPr lang="uk-UA" dirty="0"/>
              <a:t> та </a:t>
            </a:r>
            <a:r>
              <a:rPr lang="uk-UA" dirty="0" err="1"/>
              <a:t>пилезахисту</a:t>
            </a:r>
            <a:r>
              <a:rPr lang="uk-UA" dirty="0"/>
              <a:t> ІР44 дозволяє використовувати </a:t>
            </a:r>
            <a:r>
              <a:rPr lang="uk-UA" dirty="0" err="1"/>
              <a:t>роз'єми</a:t>
            </a:r>
            <a:r>
              <a:rPr lang="uk-UA" dirty="0"/>
              <a:t> на вулиці</a:t>
            </a:r>
          </a:p>
          <a:p>
            <a:pPr marL="68580" indent="0">
              <a:buNone/>
            </a:pPr>
            <a:r>
              <a:rPr lang="uk-UA" dirty="0"/>
              <a:t>5) Асортиментний ряд з усіх найбільш популярних позицій</a:t>
            </a:r>
          </a:p>
          <a:p>
            <a:pPr marL="68580" indent="0" algn="ctr">
              <a:buNone/>
            </a:pPr>
            <a:r>
              <a:rPr lang="uk-UA" dirty="0" err="1"/>
              <a:t>Роз'єми</a:t>
            </a:r>
            <a:r>
              <a:rPr lang="uk-UA" dirty="0"/>
              <a:t> з </a:t>
            </a:r>
            <a:r>
              <a:rPr lang="en-US" dirty="0"/>
              <a:t>ABS </a:t>
            </a:r>
            <a:r>
              <a:rPr lang="uk-UA" dirty="0"/>
              <a:t>пластику:</a:t>
            </a:r>
          </a:p>
          <a:p>
            <a:pPr marL="68580" indent="0">
              <a:buNone/>
            </a:pPr>
            <a:r>
              <a:rPr lang="uk-UA" dirty="0"/>
              <a:t>1) Високоякісний матеріал забезпечує необхідну  більш довготривале його використання, стійкість до </a:t>
            </a:r>
            <a:r>
              <a:rPr lang="uk-UA" dirty="0" err="1"/>
              <a:t>механісних</a:t>
            </a:r>
            <a:r>
              <a:rPr lang="uk-UA" dirty="0"/>
              <a:t> пошкоджень та старіння.</a:t>
            </a:r>
          </a:p>
          <a:p>
            <a:pPr marL="68580" indent="0">
              <a:buNone/>
            </a:pPr>
            <a:r>
              <a:rPr lang="uk-UA" dirty="0"/>
              <a:t>2) Ергономічна форма виробів забезпечує зручність використання</a:t>
            </a:r>
          </a:p>
          <a:p>
            <a:pPr marL="68580" indent="0">
              <a:buNone/>
            </a:pPr>
            <a:r>
              <a:rPr lang="uk-UA" dirty="0"/>
              <a:t>3) Контактна частина з міді та </a:t>
            </a:r>
            <a:r>
              <a:rPr lang="uk-UA" dirty="0" err="1"/>
              <a:t>нікеля</a:t>
            </a:r>
            <a:r>
              <a:rPr lang="uk-UA" dirty="0"/>
              <a:t> забезпечує надійність контакту</a:t>
            </a:r>
          </a:p>
          <a:p>
            <a:pPr marL="68580" indent="0">
              <a:buNone/>
            </a:pPr>
            <a:r>
              <a:rPr lang="uk-UA" dirty="0"/>
              <a:t>4) </a:t>
            </a:r>
            <a:r>
              <a:rPr lang="uk-UA" dirty="0" err="1"/>
              <a:t>Клієнтоорієнтованість</a:t>
            </a:r>
            <a:r>
              <a:rPr lang="uk-UA" dirty="0"/>
              <a:t> ціни</a:t>
            </a:r>
          </a:p>
          <a:p>
            <a:pPr marL="68580" indent="0">
              <a:buNone/>
            </a:pPr>
            <a:r>
              <a:rPr lang="uk-UA" dirty="0"/>
              <a:t>5) Асортиментний ряд з усіх найбільш популярних позицій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1" y="361675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65731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499" y="692696"/>
            <a:ext cx="7024744" cy="864096"/>
          </a:xfrm>
        </p:spPr>
        <p:txBody>
          <a:bodyPr/>
          <a:lstStyle/>
          <a:p>
            <a:r>
              <a:rPr lang="uk-UA" dirty="0" smtClean="0"/>
              <a:t>Хомути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700808"/>
            <a:ext cx="6192804" cy="4131821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uk-UA" dirty="0" smtClean="0"/>
              <a:t>Технічні</a:t>
            </a:r>
            <a:r>
              <a:rPr lang="ru-RU" dirty="0" smtClean="0"/>
              <a:t> </a:t>
            </a:r>
            <a:r>
              <a:rPr lang="ru-RU" dirty="0"/>
              <a:t>характеристики:</a:t>
            </a:r>
          </a:p>
          <a:p>
            <a:r>
              <a:rPr lang="uk-UA" dirty="0" smtClean="0"/>
              <a:t>Поглинення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― </a:t>
            </a:r>
            <a:r>
              <a:rPr lang="ru-RU" dirty="0"/>
              <a:t>2,5% (50% </a:t>
            </a:r>
            <a:r>
              <a:rPr lang="ru-RU" dirty="0" smtClean="0"/>
              <a:t>відносна </a:t>
            </a:r>
            <a:r>
              <a:rPr lang="ru-RU" dirty="0" err="1" smtClean="0"/>
              <a:t>вологість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err="1" smtClean="0"/>
              <a:t>Робоча</a:t>
            </a:r>
            <a:r>
              <a:rPr lang="ru-RU" dirty="0" smtClean="0"/>
              <a:t> </a:t>
            </a:r>
            <a:r>
              <a:rPr lang="ru-RU" dirty="0"/>
              <a:t>температура ― от -</a:t>
            </a:r>
            <a:r>
              <a:rPr lang="ru-RU" dirty="0" smtClean="0"/>
              <a:t>40</a:t>
            </a:r>
            <a:r>
              <a:rPr lang="ru-RU" baseline="30000" dirty="0"/>
              <a:t>o</a:t>
            </a:r>
            <a:r>
              <a:rPr lang="ru-RU" dirty="0"/>
              <a:t>C до +</a:t>
            </a:r>
            <a:r>
              <a:rPr lang="ru-RU" dirty="0" smtClean="0"/>
              <a:t>85</a:t>
            </a:r>
            <a:r>
              <a:rPr lang="ru-RU" baseline="30000" dirty="0" smtClean="0"/>
              <a:t>o</a:t>
            </a:r>
            <a:r>
              <a:rPr lang="ru-RU" dirty="0" smtClean="0"/>
              <a:t>C. Макс</a:t>
            </a:r>
            <a:r>
              <a:rPr lang="ru-RU" dirty="0"/>
              <a:t>. </a:t>
            </a:r>
            <a:r>
              <a:rPr lang="ru-RU" dirty="0" smtClean="0"/>
              <a:t>допустима </a:t>
            </a:r>
            <a:r>
              <a:rPr lang="ru-RU" dirty="0"/>
              <a:t>температура ― до +</a:t>
            </a:r>
            <a:r>
              <a:rPr lang="ru-RU" dirty="0" smtClean="0"/>
              <a:t>110</a:t>
            </a:r>
            <a:r>
              <a:rPr lang="ru-RU" baseline="30000" dirty="0"/>
              <a:t>o</a:t>
            </a:r>
            <a:r>
              <a:rPr lang="ru-RU" dirty="0"/>
              <a:t>C на </a:t>
            </a:r>
            <a:r>
              <a:rPr lang="ru-RU" dirty="0" smtClean="0"/>
              <a:t>короткий час</a:t>
            </a:r>
            <a:endParaRPr lang="ru-RU" dirty="0"/>
          </a:p>
          <a:p>
            <a:r>
              <a:rPr lang="ru-RU" dirty="0" smtClean="0"/>
              <a:t>Температура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/>
              <a:t>― +</a:t>
            </a:r>
            <a:r>
              <a:rPr lang="ru-RU" dirty="0" smtClean="0"/>
              <a:t>256</a:t>
            </a:r>
            <a:r>
              <a:rPr lang="ru-RU" baseline="30000" dirty="0" smtClean="0"/>
              <a:t>o</a:t>
            </a:r>
            <a:r>
              <a:rPr lang="ru-RU" dirty="0" smtClean="0"/>
              <a:t>C</a:t>
            </a:r>
          </a:p>
          <a:p>
            <a:r>
              <a:rPr lang="ru-RU" dirty="0" smtClean="0"/>
              <a:t>Рейтинг </a:t>
            </a:r>
            <a:r>
              <a:rPr lang="ru-RU" dirty="0" err="1" smtClean="0"/>
              <a:t>горючості</a:t>
            </a:r>
            <a:r>
              <a:rPr lang="ru-RU" dirty="0" smtClean="0"/>
              <a:t> </a:t>
            </a:r>
            <a:r>
              <a:rPr lang="ru-RU" dirty="0"/>
              <a:t>― UL 94 класс V2</a:t>
            </a:r>
          </a:p>
          <a:p>
            <a:r>
              <a:rPr lang="ru-RU" dirty="0" err="1" smtClean="0"/>
              <a:t>Діалектрична</a:t>
            </a:r>
            <a:r>
              <a:rPr lang="ru-RU" dirty="0" smtClean="0"/>
              <a:t> </a:t>
            </a:r>
            <a:r>
              <a:rPr lang="ru-RU" dirty="0" err="1" smtClean="0"/>
              <a:t>міцність</a:t>
            </a:r>
            <a:r>
              <a:rPr lang="ru-RU" dirty="0" smtClean="0"/>
              <a:t> </a:t>
            </a:r>
            <a:r>
              <a:rPr lang="ru-RU" dirty="0"/>
              <a:t>― 50.000 В/мм</a:t>
            </a:r>
          </a:p>
          <a:p>
            <a:r>
              <a:rPr lang="ru-RU" dirty="0" err="1" smtClean="0"/>
              <a:t>Хомути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стійкі</a:t>
            </a:r>
            <a:r>
              <a:rPr lang="ru-RU" dirty="0" smtClean="0"/>
              <a:t> до </a:t>
            </a:r>
            <a:r>
              <a:rPr lang="ru-RU" dirty="0" err="1" smtClean="0"/>
              <a:t>ультрафіолету</a:t>
            </a:r>
            <a:endParaRPr lang="ru-RU" dirty="0"/>
          </a:p>
          <a:p>
            <a:endParaRPr lang="ru-RU" dirty="0"/>
          </a:p>
          <a:p>
            <a:pPr marL="68580" indent="0">
              <a:buNone/>
            </a:pP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/>
          </a:p>
          <a:p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масел, </a:t>
            </a:r>
            <a:r>
              <a:rPr lang="ru-RU" dirty="0" err="1" smtClean="0"/>
              <a:t>масловмісних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розчинників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Обмежена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кислот.</a:t>
            </a:r>
            <a:endParaRPr lang="ru-RU" dirty="0"/>
          </a:p>
          <a:p>
            <a:r>
              <a:rPr lang="ru-RU" dirty="0" err="1" smtClean="0"/>
              <a:t>Нестійкі</a:t>
            </a:r>
            <a:r>
              <a:rPr lang="ru-RU" dirty="0" smtClean="0"/>
              <a:t> до фенолу.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21734"/>
            <a:ext cx="1373138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04684"/>
            <a:ext cx="7024744" cy="736084"/>
          </a:xfrm>
        </p:spPr>
        <p:txBody>
          <a:bodyPr/>
          <a:lstStyle/>
          <a:p>
            <a:r>
              <a:rPr lang="uk-UA" dirty="0" smtClean="0"/>
              <a:t>Патрони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220878" cy="21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523730" cy="15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81" y="2704089"/>
            <a:ext cx="1905340" cy="19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563682"/>
            <a:ext cx="4572000" cy="45397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700" dirty="0" smtClean="0"/>
              <a:t>Якість керамічних та пластикових  патронів під цоколь </a:t>
            </a:r>
            <a:r>
              <a:rPr lang="en-US" sz="1700" dirty="0" smtClean="0"/>
              <a:t>E</a:t>
            </a:r>
            <a:r>
              <a:rPr lang="uk-UA" sz="1700" dirty="0" smtClean="0"/>
              <a:t>27 та </a:t>
            </a:r>
            <a:r>
              <a:rPr lang="en-US" sz="1700" dirty="0" smtClean="0"/>
              <a:t>E17</a:t>
            </a:r>
            <a:r>
              <a:rPr lang="uk-UA" sz="1700" dirty="0" smtClean="0"/>
              <a:t> від компанії </a:t>
            </a:r>
            <a:r>
              <a:rPr lang="ru-RU" sz="1700" dirty="0" smtClean="0"/>
              <a:t>ELCOR</a:t>
            </a:r>
            <a:r>
              <a:rPr lang="uk-UA" sz="1700" dirty="0" smtClean="0"/>
              <a:t> не поступається світовим брендам, а ціна набагато вигідніша.</a:t>
            </a:r>
          </a:p>
          <a:p>
            <a:pPr algn="just"/>
            <a:endParaRPr lang="ru-RU" sz="1700" dirty="0" smtClean="0"/>
          </a:p>
          <a:p>
            <a:pPr algn="just"/>
            <a:r>
              <a:rPr lang="uk-UA" sz="1700" dirty="0" smtClean="0"/>
              <a:t>Патрон з кераміки чи пластику, алюмінієва різьба та контакти з особливого хімічного складу порідненої ртуті забезпечать якісне з’єднання та чудову провідність між лампою та патроном.</a:t>
            </a:r>
          </a:p>
          <a:p>
            <a:pPr algn="just"/>
            <a:endParaRPr lang="ru-RU" sz="1700" dirty="0" smtClean="0"/>
          </a:p>
          <a:p>
            <a:pPr algn="just"/>
            <a:r>
              <a:rPr lang="uk-UA" sz="1700" dirty="0" smtClean="0"/>
              <a:t>Всі патрони</a:t>
            </a:r>
            <a:r>
              <a:rPr lang="ru-RU" sz="1700" dirty="0" smtClean="0"/>
              <a:t> проход</a:t>
            </a:r>
            <a:r>
              <a:rPr lang="uk-UA" sz="1700" dirty="0" smtClean="0"/>
              <a:t>я</a:t>
            </a:r>
            <a:r>
              <a:rPr lang="ru-RU" sz="1700" dirty="0" err="1" smtClean="0"/>
              <a:t>ть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перевірку</a:t>
            </a:r>
            <a:r>
              <a:rPr lang="ru-RU" sz="1700" dirty="0" smtClean="0"/>
              <a:t> </a:t>
            </a:r>
            <a:r>
              <a:rPr lang="ru-RU" sz="1700" dirty="0" err="1" smtClean="0"/>
              <a:t>якості</a:t>
            </a:r>
            <a:r>
              <a:rPr lang="ru-RU" sz="1700" dirty="0" smtClean="0"/>
              <a:t> на </a:t>
            </a:r>
            <a:r>
              <a:rPr lang="ru-RU" sz="1700" dirty="0" err="1" smtClean="0"/>
              <a:t>заводі</a:t>
            </a:r>
            <a:r>
              <a:rPr lang="ru-RU" sz="1700" dirty="0" smtClean="0"/>
              <a:t>, тому ми </a:t>
            </a:r>
            <a:r>
              <a:rPr lang="ru-RU" sz="1700" dirty="0" err="1" smtClean="0"/>
              <a:t>можемо</a:t>
            </a:r>
            <a:r>
              <a:rPr lang="ru-RU" sz="1700" dirty="0" smtClean="0"/>
              <a:t> </a:t>
            </a:r>
            <a:r>
              <a:rPr lang="ru-RU" sz="1700" dirty="0" err="1" smtClean="0"/>
              <a:t>гарантувати</a:t>
            </a:r>
            <a:r>
              <a:rPr lang="ru-RU" sz="1700" dirty="0" smtClean="0"/>
              <a:t> </a:t>
            </a:r>
            <a:r>
              <a:rPr lang="uk-UA" sz="1700" dirty="0" smtClean="0"/>
              <a:t>довговічну та надійну службу впродовж років.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74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392606" cy="1143000"/>
          </a:xfrm>
        </p:spPr>
        <p:txBody>
          <a:bodyPr/>
          <a:lstStyle/>
          <a:p>
            <a:r>
              <a:rPr lang="uk-UA" dirty="0" smtClean="0"/>
              <a:t>Викрутка-тестер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32059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700" dirty="0" err="1" smtClean="0"/>
              <a:t>Викрутка</a:t>
            </a:r>
            <a:r>
              <a:rPr lang="en-US" sz="1700" dirty="0" err="1" smtClean="0"/>
              <a:t>-</a:t>
            </a:r>
            <a:r>
              <a:rPr lang="en-US" sz="1700" dirty="0" err="1" smtClean="0"/>
              <a:t>тестер</a:t>
            </a:r>
            <a:r>
              <a:rPr lang="en-US" sz="1700" dirty="0" smtClean="0"/>
              <a:t> </a:t>
            </a:r>
            <a:r>
              <a:rPr lang="uk-UA" sz="1700"/>
              <a:t>– </a:t>
            </a:r>
            <a:r>
              <a:rPr lang="en-US" sz="1700" dirty="0" err="1" smtClean="0"/>
              <a:t>найзруч</a:t>
            </a:r>
            <a:r>
              <a:rPr lang="uk-UA" sz="1700" dirty="0" err="1" smtClean="0"/>
              <a:t>ніший</a:t>
            </a:r>
            <a:r>
              <a:rPr lang="uk-UA" sz="1700" dirty="0" smtClean="0"/>
              <a:t> та дуже простий інструмент для виявлення напруги. Інструмент заохотить цілі як повсякденного користувача, так і </a:t>
            </a:r>
            <a:r>
              <a:rPr lang="uk-UA" sz="1700" dirty="0" err="1" smtClean="0"/>
              <a:t>досвідченного</a:t>
            </a:r>
            <a:r>
              <a:rPr lang="uk-UA" sz="1700" dirty="0" smtClean="0"/>
              <a:t> електрика. Виготовлена з високоякісного пластику, має яскраве свічення, яке не затухає впродовж довгого часу. </a:t>
            </a:r>
            <a:r>
              <a:rPr lang="uk-UA" sz="1700" dirty="0" smtClean="0"/>
              <a:t>Якщо вам необхідно знайти пробій в електричному колі чи нуль в мережі, викрутка-тестер – чудовий вибір!</a:t>
            </a:r>
            <a:endParaRPr lang="ru-RU" sz="17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131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5998</TotalTime>
  <Words>933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Електромонтажні вироби ТМ ELCOR і LUMEX</vt:lpstr>
      <vt:lpstr>Електромонтажні вироби - </vt:lpstr>
      <vt:lpstr>Клемні колодки</vt:lpstr>
      <vt:lpstr>Клемники швидкого монтажу</vt:lpstr>
      <vt:lpstr>Ізоляційна стрічка ELCOR</vt:lpstr>
      <vt:lpstr>Штепсельні вилки та розетки та колодки</vt:lpstr>
      <vt:lpstr>Хомути</vt:lpstr>
      <vt:lpstr>Патрони</vt:lpstr>
      <vt:lpstr>Викрутка-тестер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Електромонтажні вироби ТМ ELCOR і LUMEX</dc:title>
  <dc:creator>Пользователь Windows</dc:creator>
  <cp:lastModifiedBy>Menedzher15.Er</cp:lastModifiedBy>
  <cp:revision>26</cp:revision>
  <cp:lastPrinted>2018-02-28T12:04:46Z</cp:lastPrinted>
  <dcterms:created xsi:type="dcterms:W3CDTF">2018-02-19T03:21:55Z</dcterms:created>
  <dcterms:modified xsi:type="dcterms:W3CDTF">2018-10-30T14:31:49Z</dcterms:modified>
</cp:coreProperties>
</file>