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Лист1!$F$6</c:f>
              <c:strCache>
                <c:ptCount val="1"/>
                <c:pt idx="0">
                  <c:v>Цінові сегменти на ринку електрофурнітури України та країни, де продукція виробляється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Лист1!$F$7:$F$12</c:f>
              <c:strCache>
                <c:ptCount val="6"/>
                <c:pt idx="0">
                  <c:v>нижній ціновий сегмент - Україна</c:v>
                </c:pt>
                <c:pt idx="1">
                  <c:v>ціновий сегмент "стандартної ціни" - Турція</c:v>
                </c:pt>
                <c:pt idx="2">
                  <c:v>ціновий сегмент "стандартної ціни" - Китай</c:v>
                </c:pt>
                <c:pt idx="3">
                  <c:v>ціновий сегмент "стандартної ціни" - Інші</c:v>
                </c:pt>
                <c:pt idx="4">
                  <c:v>середній ціновий сегмент або бізнес-клас - Європа</c:v>
                </c:pt>
                <c:pt idx="5">
                  <c:v>преміум-клас - Західна Європа</c:v>
                </c:pt>
              </c:strCache>
            </c:strRef>
          </c:cat>
          <c:val>
            <c:numRef>
              <c:f>Лист1!$G$7:$G$12</c:f>
              <c:numCache>
                <c:formatCode>0.00%</c:formatCode>
                <c:ptCount val="6"/>
                <c:pt idx="0">
                  <c:v>0.15</c:v>
                </c:pt>
                <c:pt idx="1">
                  <c:v>0.3</c:v>
                </c:pt>
                <c:pt idx="2">
                  <c:v>0.15</c:v>
                </c:pt>
                <c:pt idx="3">
                  <c:v>0.05</c:v>
                </c:pt>
                <c:pt idx="4">
                  <c:v>0.2</c:v>
                </c:pt>
                <c:pt idx="5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3DEB-D7BD-4A2B-9E1F-13CD20A727D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9E75-1994-4597-BD4D-0190E2687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4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9E75-1994-4597-BD4D-0190E26871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0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54CD413-B545-4DD7-AB3D-33DA8A5AE9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2D48E1-A4FC-4DC5-900C-6E8AF07E718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88840"/>
            <a:ext cx="8495952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Електрофурнітура ТМ</a:t>
            </a:r>
            <a:r>
              <a:rPr lang="en-US" b="1" dirty="0" smtClean="0"/>
              <a:t> ELCOR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sz="3600" i="1" dirty="0" smtClean="0"/>
              <a:t>Серія</a:t>
            </a:r>
            <a:r>
              <a:rPr lang="en-US" dirty="0" smtClean="0"/>
              <a:t> </a:t>
            </a:r>
            <a:r>
              <a:rPr lang="en-US" dirty="0" smtClean="0">
                <a:latin typeface="Brush Script MT" panose="03060802040406070304" pitchFamily="66" charset="0"/>
              </a:rPr>
              <a:t>Emily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5040560" cy="1752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Позиціонування</a:t>
            </a:r>
          </a:p>
          <a:p>
            <a:r>
              <a:rPr lang="uk-UA" dirty="0" smtClean="0"/>
              <a:t>Технічні характеристики</a:t>
            </a:r>
          </a:p>
          <a:p>
            <a:r>
              <a:rPr lang="uk-UA" dirty="0" smtClean="0"/>
              <a:t>Переваги</a:t>
            </a:r>
          </a:p>
          <a:p>
            <a:r>
              <a:rPr lang="uk-UA" dirty="0" smtClean="0"/>
              <a:t>Вигоди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8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 що ми?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690864" cy="4826008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uk-UA" dirty="0" smtClean="0"/>
              <a:t>Електрофурнітура або електроустановчі вироби – це група електротехнічних виробів, необхідних для завершення прокладання кабельно-провідникової продукції та безпечного з'єднання провідника току з його споживачем. До цієї групи відносяться монтажні коробки, захисні прилади, розгалужувачі, патрони, штепсельні вилки тощо. Суттєву роль в цій групі мають розетки та вимикачі, адже вони не лише забезпечують безпечне з'єднання та роз'єднання провідника току з його споживачем, а ще й носять декоративну функцію. Кожен дизайнер інтер'єрів знає, що розетки та вимикачі можуть чудово доповнити дизайн і гармоніювати з деталями інтер'єру.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36" y="548680"/>
            <a:ext cx="2353217" cy="577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Ринок електрофурнітури України</a:t>
            </a:r>
            <a:endParaRPr lang="ru-RU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6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Конструкція розетки та вимикача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195456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sz="1100" b="1" dirty="0" smtClean="0"/>
              <a:t>Розетка складається</a:t>
            </a:r>
            <a:r>
              <a:rPr lang="uk-UA" sz="1100" dirty="0" smtClean="0"/>
              <a:t>:</a:t>
            </a:r>
          </a:p>
          <a:p>
            <a:pPr marL="64008" indent="0">
              <a:buNone/>
            </a:pPr>
            <a:r>
              <a:rPr lang="uk-UA" sz="1100" dirty="0" smtClean="0"/>
              <a:t>1 – супорт;</a:t>
            </a:r>
          </a:p>
          <a:p>
            <a:pPr marL="64008" indent="0">
              <a:buNone/>
            </a:pPr>
            <a:r>
              <a:rPr lang="uk-UA" sz="1100" dirty="0" smtClean="0"/>
              <a:t>2 – пластикова частина механізму для електроізоляції;</a:t>
            </a:r>
          </a:p>
          <a:p>
            <a:pPr marL="64008" indent="0">
              <a:buNone/>
            </a:pPr>
            <a:r>
              <a:rPr lang="uk-UA" sz="1100" dirty="0" smtClean="0"/>
              <a:t>3 - </a:t>
            </a:r>
            <a:r>
              <a:rPr lang="uk-UA" sz="1100" dirty="0"/>
              <a:t>лапки для </a:t>
            </a:r>
            <a:r>
              <a:rPr lang="uk-UA" sz="1100" dirty="0" smtClean="0"/>
              <a:t>фіксації та отвори для кріплення до поверхні;</a:t>
            </a:r>
          </a:p>
          <a:p>
            <a:pPr marL="64008" indent="0">
              <a:buNone/>
            </a:pPr>
            <a:r>
              <a:rPr lang="uk-UA" sz="1100" dirty="0" smtClean="0"/>
              <a:t>4 - вводи для заземлення</a:t>
            </a:r>
          </a:p>
          <a:p>
            <a:pPr marL="64008" indent="0">
              <a:buNone/>
            </a:pPr>
            <a:r>
              <a:rPr lang="uk-UA" sz="1100" dirty="0" smtClean="0"/>
              <a:t>5 – вводи для провідників (фаза);</a:t>
            </a:r>
          </a:p>
          <a:p>
            <a:pPr marL="64008" indent="0">
              <a:buNone/>
            </a:pPr>
            <a:r>
              <a:rPr lang="uk-UA" sz="1100" dirty="0" smtClean="0"/>
              <a:t>6 – вводи на провідників (нуль)</a:t>
            </a:r>
          </a:p>
          <a:p>
            <a:pPr marL="64008" indent="0">
              <a:buNone/>
            </a:pPr>
            <a:r>
              <a:rPr lang="uk-UA" sz="1100" dirty="0" smtClean="0"/>
              <a:t>7 – контакти </a:t>
            </a:r>
          </a:p>
          <a:p>
            <a:pPr marL="64008" indent="0">
              <a:buNone/>
            </a:pPr>
            <a:r>
              <a:rPr lang="uk-UA" sz="1100" dirty="0" smtClean="0"/>
              <a:t>8 – пластина для ізоляції контактів;</a:t>
            </a:r>
          </a:p>
          <a:p>
            <a:pPr marL="64008" indent="0">
              <a:buNone/>
            </a:pPr>
            <a:r>
              <a:rPr lang="uk-UA" sz="1100" dirty="0" smtClean="0"/>
              <a:t>9 - </a:t>
            </a:r>
            <a:r>
              <a:rPr lang="uk-UA" sz="1100" dirty="0"/>
              <a:t>вусики </a:t>
            </a:r>
            <a:r>
              <a:rPr lang="uk-UA" sz="1100" dirty="0" smtClean="0"/>
              <a:t>заземлення</a:t>
            </a:r>
            <a:r>
              <a:rPr lang="uk-UA" sz="1100" dirty="0"/>
              <a:t>.</a:t>
            </a:r>
          </a:p>
          <a:p>
            <a:pPr marL="64008" indent="0">
              <a:buNone/>
            </a:pPr>
            <a:r>
              <a:rPr lang="uk-UA" sz="1100" b="1" dirty="0" smtClean="0"/>
              <a:t>Вимикач складаєть</a:t>
            </a:r>
            <a:r>
              <a:rPr lang="uk-UA" sz="1100" dirty="0" smtClean="0"/>
              <a:t>ся з робочої частини (супорт та ізольований механізм, рамка та клавіша.</a:t>
            </a:r>
            <a:endParaRPr lang="uk-UA" sz="1100" dirty="0"/>
          </a:p>
          <a:p>
            <a:pPr marL="64008" indent="0">
              <a:buNone/>
            </a:pPr>
            <a:endParaRPr lang="ru-RU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66" y="1988841"/>
            <a:ext cx="615487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Картинки по запросу конструкция выключателя рамк клавиша механиз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27" y="3933056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036496" cy="1399032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Порівняння технічних характеристик розетки та вимикача </a:t>
            </a:r>
            <a:r>
              <a:rPr lang="en-US" sz="3200" b="1" dirty="0" smtClean="0"/>
              <a:t>ELCOR </a:t>
            </a:r>
            <a:r>
              <a:rPr lang="uk-UA" sz="3200" b="1" dirty="0" smtClean="0"/>
              <a:t>з найбільш відомими конкурентами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965140"/>
              </p:ext>
            </p:extLst>
          </p:nvPr>
        </p:nvGraphicFramePr>
        <p:xfrm>
          <a:off x="395536" y="1844824"/>
          <a:ext cx="8398795" cy="4825258"/>
        </p:xfrm>
        <a:graphic>
          <a:graphicData uri="http://schemas.openxmlformats.org/drawingml/2006/table">
            <a:tbl>
              <a:tblPr/>
              <a:tblGrid>
                <a:gridCol w="1864538"/>
                <a:gridCol w="904357"/>
                <a:gridCol w="837367"/>
                <a:gridCol w="960181"/>
                <a:gridCol w="1029962"/>
                <a:gridCol w="926687"/>
                <a:gridCol w="993676"/>
                <a:gridCol w="882027"/>
              </a:tblGrid>
              <a:tr h="348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ТМ і характеристика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ELCOR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Emily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VIKO Carmen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GUNSAN Visage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LEZARD Mira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220ТМ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Schn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en-US" sz="1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ider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Asfora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АСКО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10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Розетка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матеріал контактної частини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983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контакти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підпружинені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підпружинені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підпружинені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непідпружинені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підпружинені, але дуже зажаті пружини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непідпружинені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непідпружинені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ізоляційна пластина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полікарбонат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немає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полікарбонат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полікарбонат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немає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полікарбонат</a:t>
                      </a:r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немає</a:t>
                      </a:r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9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матеріал ізоляційної частини механізму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АБС-пластик, ступіль негорючості Г1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бакеліт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термостійкий 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термостійкий 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термостійкий 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термостійкий 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АБС 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22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матеріал супорту та лапок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 оцинкована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 оцинкована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22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матеріал вусиків заземлення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латунь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мідь, покрита нікелем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мідь, покрита нікелем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мідь, покрита нікелем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латунь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мідь, покрита нікелем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матеріал лицевої частини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полікарбонат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АБС-пластик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полікарбонат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полікарбонат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АБС-пластик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АБС-пластик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6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приєднання провідників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гвинтове приєднання, пожильне введення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немає пожильного вводу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гвинтове приєднання, пожильне введення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гвинтове приєднання, пожильне введення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гвинтове приєднання, пожильне введення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гвинтове приєднання, пожильне введення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гвинтове приєднання, пожильне введення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10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Вимикач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матеріал контактної частини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контакти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посеребрені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посеребрені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посеребрені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посеребрені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посеребрені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посеребрені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мідь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983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матеріал ізоляційної частини механізму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АБС-пластик, ступіль негорючості Г1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бакеліт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термостійкий 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термостійкий 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термостійкий 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термостійкий</a:t>
                      </a:r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АБС 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22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матеріал супорту та лапок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 оцинкована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 оцинкована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сталь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матеріал лицевої частини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полікарбонат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АБС-пластик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полікарбонат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полікарбонат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АБС-пластик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АБС-пластик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9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Наші переваги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860032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Повний</a:t>
            </a:r>
            <a:r>
              <a:rPr lang="ru-RU" dirty="0" smtClean="0"/>
              <a:t> асортимент </a:t>
            </a:r>
            <a:r>
              <a:rPr lang="ru-RU" dirty="0" err="1" smtClean="0"/>
              <a:t>ходових</a:t>
            </a:r>
            <a:r>
              <a:rPr lang="ru-RU" dirty="0" smtClean="0"/>
              <a:t>  </a:t>
            </a:r>
            <a:r>
              <a:rPr lang="ru-RU" dirty="0" err="1" smtClean="0"/>
              <a:t>позицій</a:t>
            </a:r>
            <a:r>
              <a:rPr lang="ru-RU" dirty="0" smtClean="0"/>
              <a:t> та </a:t>
            </a:r>
            <a:r>
              <a:rPr lang="ru-RU" dirty="0" err="1" smtClean="0"/>
              <a:t>постійна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на </a:t>
            </a:r>
            <a:r>
              <a:rPr lang="ru-RU" dirty="0" err="1" smtClean="0"/>
              <a:t>складі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електрофурнітури</a:t>
            </a:r>
            <a:r>
              <a:rPr lang="ru-RU" dirty="0" smtClean="0"/>
              <a:t> «ELCOR </a:t>
            </a:r>
            <a:r>
              <a:rPr lang="ru-RU" dirty="0" err="1"/>
              <a:t>Emily</a:t>
            </a:r>
            <a:r>
              <a:rPr lang="ru-RU" dirty="0"/>
              <a:t>» </a:t>
            </a:r>
            <a:r>
              <a:rPr lang="ru-RU" dirty="0" smtClean="0"/>
              <a:t>не </a:t>
            </a:r>
            <a:r>
              <a:rPr lang="ru-RU" dirty="0" err="1" smtClean="0"/>
              <a:t>поступається</a:t>
            </a:r>
            <a:r>
              <a:rPr lang="ru-RU" dirty="0" smtClean="0"/>
              <a:t> </a:t>
            </a:r>
            <a:r>
              <a:rPr lang="ru-RU" dirty="0" err="1" smtClean="0"/>
              <a:t>турецьким</a:t>
            </a:r>
            <a:r>
              <a:rPr lang="ru-RU" dirty="0" smtClean="0"/>
              <a:t> брендам та </a:t>
            </a:r>
            <a:r>
              <a:rPr lang="ru-RU" dirty="0" err="1" smtClean="0"/>
              <a:t>краща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en-US" dirty="0" smtClean="0"/>
              <a:t>VIKO </a:t>
            </a:r>
            <a:r>
              <a:rPr lang="uk-UA" dirty="0" smtClean="0"/>
              <a:t>та АСКО, а ціна приємніша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Зручна</a:t>
            </a:r>
            <a:r>
              <a:rPr lang="ru-RU" dirty="0" smtClean="0"/>
              <a:t> та </a:t>
            </a:r>
            <a:r>
              <a:rPr lang="ru-RU" dirty="0" err="1" smtClean="0"/>
              <a:t>яскрава</a:t>
            </a:r>
            <a:r>
              <a:rPr lang="ru-RU" dirty="0" smtClean="0"/>
              <a:t> упаковка,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привертає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, </a:t>
            </a:r>
            <a:r>
              <a:rPr lang="ru-RU" dirty="0" err="1" smtClean="0"/>
              <a:t>наявніть</a:t>
            </a:r>
            <a:r>
              <a:rPr lang="ru-RU" dirty="0" smtClean="0"/>
              <a:t> </a:t>
            </a:r>
            <a:r>
              <a:rPr lang="ru-RU" dirty="0" err="1" smtClean="0"/>
              <a:t>євро-петлі</a:t>
            </a:r>
            <a:r>
              <a:rPr lang="ru-RU" dirty="0" smtClean="0"/>
              <a:t> для </a:t>
            </a:r>
            <a:r>
              <a:rPr lang="ru-RU" dirty="0" err="1" smtClean="0"/>
              <a:t>підвісу</a:t>
            </a:r>
            <a:r>
              <a:rPr lang="ru-RU" dirty="0" smtClean="0"/>
              <a:t> («</a:t>
            </a:r>
            <a:r>
              <a:rPr lang="ru-RU" dirty="0" err="1" smtClean="0"/>
              <a:t>вушко</a:t>
            </a:r>
            <a:r>
              <a:rPr lang="ru-RU" dirty="0" smtClean="0"/>
              <a:t>»).</a:t>
            </a:r>
            <a:endParaRPr lang="ru-RU" dirty="0"/>
          </a:p>
          <a:p>
            <a:r>
              <a:rPr lang="ru-RU" dirty="0" err="1" smtClean="0"/>
              <a:t>Лицева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з </a:t>
            </a:r>
            <a:r>
              <a:rPr lang="ru-RU" dirty="0" err="1" smtClean="0"/>
              <a:t>полікарбонату</a:t>
            </a:r>
            <a:r>
              <a:rPr lang="ru-RU" dirty="0" smtClean="0"/>
              <a:t> – не </a:t>
            </a:r>
            <a:r>
              <a:rPr lang="ru-RU" dirty="0" err="1" smtClean="0"/>
              <a:t>жовтіє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ультрафіолету</a:t>
            </a:r>
            <a:r>
              <a:rPr lang="ru-RU" dirty="0" smtClean="0"/>
              <a:t>, </a:t>
            </a:r>
            <a:r>
              <a:rPr lang="ru-RU" dirty="0" err="1" smtClean="0"/>
              <a:t>зносостійка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 smtClean="0"/>
              <a:t>глянець</a:t>
            </a:r>
            <a:r>
              <a:rPr lang="ru-RU" dirty="0" smtClean="0"/>
              <a:t> (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помітні</a:t>
            </a:r>
            <a:r>
              <a:rPr lang="ru-RU" dirty="0" smtClean="0"/>
              <a:t> </a:t>
            </a:r>
            <a:r>
              <a:rPr lang="ru-RU" dirty="0" err="1" smtClean="0"/>
              <a:t>подряпини</a:t>
            </a:r>
            <a:r>
              <a:rPr lang="ru-RU" dirty="0" smtClean="0"/>
              <a:t> та </a:t>
            </a:r>
            <a:r>
              <a:rPr lang="ru-RU" dirty="0" err="1" smtClean="0"/>
              <a:t>потертості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Посеребрені </a:t>
            </a:r>
            <a:r>
              <a:rPr lang="ru-RU" dirty="0" err="1" smtClean="0"/>
              <a:t>мідні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 на </a:t>
            </a:r>
            <a:r>
              <a:rPr lang="ru-RU" dirty="0" err="1" smtClean="0"/>
              <a:t>вимикачах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іскр</a:t>
            </a:r>
            <a:r>
              <a:rPr lang="ru-RU" dirty="0" smtClean="0"/>
              <a:t> та </a:t>
            </a:r>
            <a:r>
              <a:rPr lang="ru-RU" dirty="0" err="1" smtClean="0"/>
              <a:t>довгий</a:t>
            </a:r>
            <a:r>
              <a:rPr lang="ru-RU" dirty="0" smtClean="0"/>
              <a:t> строк </a:t>
            </a:r>
            <a:r>
              <a:rPr lang="ru-RU" dirty="0" err="1" smtClean="0"/>
              <a:t>служби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Підпружинені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користуватись</a:t>
            </a:r>
            <a:r>
              <a:rPr lang="ru-RU" dirty="0" smtClean="0"/>
              <a:t> вилками будь-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стандартів</a:t>
            </a:r>
            <a:r>
              <a:rPr lang="ru-RU" dirty="0" smtClean="0"/>
              <a:t>, без </a:t>
            </a:r>
            <a:r>
              <a:rPr lang="ru-RU" dirty="0" err="1" smtClean="0"/>
              <a:t>погіршення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контакту.</a:t>
            </a:r>
            <a:endParaRPr lang="ru-RU" dirty="0"/>
          </a:p>
          <a:p>
            <a:r>
              <a:rPr lang="ru-RU" dirty="0" smtClean="0"/>
              <a:t>Шляпки </a:t>
            </a:r>
            <a:r>
              <a:rPr lang="ru-RU" dirty="0" err="1" smtClean="0"/>
              <a:t>контактних</a:t>
            </a:r>
            <a:r>
              <a:rPr lang="ru-RU" dirty="0" smtClean="0"/>
              <a:t> </a:t>
            </a:r>
            <a:r>
              <a:rPr lang="ru-RU" dirty="0" err="1" smtClean="0"/>
              <a:t>гвинтів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як </a:t>
            </a:r>
            <a:r>
              <a:rPr lang="ru-RU" dirty="0" err="1" smtClean="0"/>
              <a:t>пласку</a:t>
            </a:r>
            <a:r>
              <a:rPr lang="ru-RU" dirty="0" smtClean="0"/>
              <a:t> так і </a:t>
            </a:r>
            <a:r>
              <a:rPr lang="ru-RU" dirty="0" err="1" smtClean="0"/>
              <a:t>хрестоподібну</a:t>
            </a:r>
            <a:r>
              <a:rPr lang="ru-RU" dirty="0" smtClean="0"/>
              <a:t> </a:t>
            </a:r>
            <a:r>
              <a:rPr lang="ru-RU" dirty="0" err="1" smtClean="0"/>
              <a:t>викрутку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шуруповерт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Гвинти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спеціальну</a:t>
            </a:r>
            <a:r>
              <a:rPr lang="ru-RU" dirty="0" smtClean="0"/>
              <a:t> форму,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викручувались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і, </a:t>
            </a:r>
            <a:r>
              <a:rPr lang="ru-RU" dirty="0" err="1" smtClean="0"/>
              <a:t>відповідно</a:t>
            </a:r>
            <a:r>
              <a:rPr lang="ru-RU" dirty="0" smtClean="0"/>
              <a:t>, не </a:t>
            </a:r>
            <a:r>
              <a:rPr lang="ru-RU" dirty="0" err="1" smtClean="0"/>
              <a:t>випадали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Корпус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виконаний</a:t>
            </a:r>
            <a:r>
              <a:rPr lang="ru-RU" dirty="0" smtClean="0"/>
              <a:t> з </a:t>
            </a:r>
            <a:r>
              <a:rPr lang="ru-RU" dirty="0" err="1" smtClean="0"/>
              <a:t>негорючого</a:t>
            </a:r>
            <a:r>
              <a:rPr lang="ru-RU" dirty="0" smtClean="0"/>
              <a:t> ABS </a:t>
            </a:r>
            <a:r>
              <a:rPr lang="ru-RU" dirty="0" err="1" smtClean="0"/>
              <a:t>плаcтиката</a:t>
            </a:r>
            <a:r>
              <a:rPr lang="ru-RU" dirty="0"/>
              <a:t>, </a:t>
            </a: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кераміки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випадково</a:t>
            </a:r>
            <a:r>
              <a:rPr lang="ru-RU" dirty="0" smtClean="0"/>
              <a:t> </a:t>
            </a:r>
            <a:r>
              <a:rPr lang="ru-RU" dirty="0" err="1" smtClean="0"/>
              <a:t>зламати</a:t>
            </a:r>
            <a:r>
              <a:rPr lang="ru-RU" dirty="0" smtClean="0"/>
              <a:t> при </a:t>
            </a:r>
            <a:r>
              <a:rPr lang="ru-RU" dirty="0" err="1" smtClean="0"/>
              <a:t>затягуванні</a:t>
            </a:r>
            <a:r>
              <a:rPr lang="ru-RU" dirty="0" smtClean="0"/>
              <a:t> </a:t>
            </a:r>
            <a:r>
              <a:rPr lang="ru-RU" dirty="0" err="1" smtClean="0"/>
              <a:t>гвинтів</a:t>
            </a:r>
            <a:r>
              <a:rPr lang="ru-RU" dirty="0" smtClean="0"/>
              <a:t>. </a:t>
            </a:r>
          </a:p>
          <a:p>
            <a:r>
              <a:rPr lang="uk-UA" dirty="0" err="1" smtClean="0"/>
              <a:t>Електрофурнітура</a:t>
            </a:r>
            <a:r>
              <a:rPr lang="uk-UA" dirty="0" smtClean="0"/>
              <a:t> проходить перевірку якості на заводі, тому ми можемо гарантувати 40 000 вмикань та вимикань розетки та вимикача.</a:t>
            </a:r>
          </a:p>
          <a:p>
            <a:r>
              <a:rPr lang="uk-UA" dirty="0" smtClean="0"/>
              <a:t>Стильний дизайн.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1" y="5085184"/>
            <a:ext cx="3585096" cy="162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93497"/>
            <a:ext cx="3096344" cy="16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96803"/>
            <a:ext cx="178491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Цінове позиціонування </a:t>
            </a:r>
            <a:r>
              <a:rPr lang="uk-UA" b="1" dirty="0" err="1" smtClean="0"/>
              <a:t>електрофурнітури</a:t>
            </a:r>
            <a:r>
              <a:rPr lang="uk-UA" b="1" dirty="0" smtClean="0"/>
              <a:t> ТМ </a:t>
            </a:r>
            <a:r>
              <a:rPr lang="en-US" b="1" dirty="0" smtClean="0"/>
              <a:t>ELCOR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3"/>
            <a:ext cx="561662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61662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6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Висновок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4906888" cy="4572000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uk-UA" dirty="0" smtClean="0"/>
              <a:t>Висновок формується сам собою: заробляючи не менше 20% (і </a:t>
            </a:r>
            <a:r>
              <a:rPr lang="uk-UA" dirty="0" err="1" smtClean="0"/>
              <a:t>дистриб</a:t>
            </a:r>
            <a:r>
              <a:rPr lang="en-US" dirty="0" smtClean="0"/>
              <a:t>’</a:t>
            </a:r>
            <a:r>
              <a:rPr lang="uk-UA" dirty="0" err="1" smtClean="0"/>
              <a:t>ютор</a:t>
            </a:r>
            <a:r>
              <a:rPr lang="uk-UA" dirty="0" smtClean="0"/>
              <a:t> і його клієнт) всі отримують продукт, який не поступається технічними характеристиками своїм більш відомим конкурентам, а коштує всім, а головне – кінцевим клієнтам – дешевше.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1047">
            <a:off x="5571314" y="899274"/>
            <a:ext cx="2417812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328">
            <a:off x="6523331" y="3515572"/>
            <a:ext cx="1892294" cy="24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399032"/>
          </a:xfrm>
        </p:spPr>
        <p:txBody>
          <a:bodyPr/>
          <a:lstStyle/>
          <a:p>
            <a:pPr algn="ctr"/>
            <a:r>
              <a:rPr lang="uk-UA" b="1" dirty="0" smtClean="0"/>
              <a:t>Надіємось на ефективну співпрацю!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70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453</TotalTime>
  <Words>669</Words>
  <Application>Microsoft Office PowerPoint</Application>
  <PresentationFormat>Экран (4:3)</PresentationFormat>
  <Paragraphs>153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Електрофурнітура ТМ ELCOR Серія Emily  </vt:lpstr>
      <vt:lpstr>Про що ми?</vt:lpstr>
      <vt:lpstr>Ринок електрофурнітури України</vt:lpstr>
      <vt:lpstr>Конструкція розетки та вимикача</vt:lpstr>
      <vt:lpstr>Порівняння технічних характеристик розетки та вимикача ELCOR з найбільш відомими конкурентами</vt:lpstr>
      <vt:lpstr>Наші переваги</vt:lpstr>
      <vt:lpstr>Цінове позиціонування електрофурнітури ТМ ELCOR</vt:lpstr>
      <vt:lpstr>Висновок</vt:lpstr>
      <vt:lpstr>Надіємось на ефективну співпрацю!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Електрофурнітура ТМ ELCOR Серія Emily</dc:title>
  <dc:creator>Черкас Оксана</dc:creator>
  <cp:lastModifiedBy>Черкас Оксана</cp:lastModifiedBy>
  <cp:revision>22</cp:revision>
  <cp:lastPrinted>2018-02-12T13:22:09Z</cp:lastPrinted>
  <dcterms:created xsi:type="dcterms:W3CDTF">2018-02-11T08:50:41Z</dcterms:created>
  <dcterms:modified xsi:type="dcterms:W3CDTF">2018-03-21T15:24:04Z</dcterms:modified>
</cp:coreProperties>
</file>