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0" r:id="rId10"/>
    <p:sldId id="264" r:id="rId11"/>
    <p:sldId id="271" r:id="rId12"/>
    <p:sldId id="272" r:id="rId13"/>
    <p:sldId id="274" r:id="rId14"/>
    <p:sldId id="276" r:id="rId15"/>
    <p:sldId id="273" r:id="rId16"/>
    <p:sldId id="275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F85DE1-82E6-4BF5-935E-E568585D9623}">
          <p14:sldIdLst>
            <p14:sldId id="256"/>
            <p14:sldId id="257"/>
            <p14:sldId id="260"/>
            <p14:sldId id="258"/>
            <p14:sldId id="259"/>
            <p14:sldId id="261"/>
            <p14:sldId id="262"/>
          </p14:sldIdLst>
        </p14:section>
        <p14:section name="Раздел без заголовка" id="{99537047-D8E7-48F2-B0F4-4A4DE9A0E443}">
          <p14:sldIdLst>
            <p14:sldId id="263"/>
            <p14:sldId id="270"/>
            <p14:sldId id="264"/>
            <p14:sldId id="271"/>
            <p14:sldId id="272"/>
            <p14:sldId id="274"/>
            <p14:sldId id="276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>
        <p:scale>
          <a:sx n="70" d="100"/>
          <a:sy n="70" d="100"/>
        </p:scale>
        <p:origin x="-138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3859BE-47E6-4D67-A132-4ABFC42E64D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64C175-F367-430D-89B8-BDF6A0B04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hyperlink" Target="https://uk.wikipedia.org/wiki/%D0%95%D0%BB%D0%B5%D0%BA%D1%82%D1%80%D0%BE%D0%BC%D0%B0%D0%B3%D0%BD%D1%96%D1%82%D0%BD%D0%B5_%D0%B2%D0%B8%D0%BF%D1%80%D0%BE%D0%BC%D1%96%D0%BD%D1%8E%D0%B2%D0%B0%D0%BD%D0%BD%D1%8F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hyperlink" Target="https://uk.wikipedia.org/wiki/%D0%9B%D1%8E%D0%BC%D0%B5%D0%BD" TargetMode="External"/><Relationship Id="rId4" Type="http://schemas.openxmlformats.org/officeDocument/2006/relationships/hyperlink" Target="https://uk.wikipedia.org/wiki/%D0%A1%D0%86" TargetMode="External"/><Relationship Id="rId9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LED </a:t>
            </a:r>
            <a:r>
              <a:rPr lang="ru-RU" dirty="0" err="1" smtClean="0"/>
              <a:t>продукція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Технічні характеристики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346473"/>
              </p:ext>
            </p:extLst>
          </p:nvPr>
        </p:nvGraphicFramePr>
        <p:xfrm>
          <a:off x="4716016" y="813647"/>
          <a:ext cx="3384376" cy="1031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6916120" imgH="5152949" progId="AcroExch.Document.7">
                  <p:embed/>
                </p:oleObj>
              </mc:Choice>
              <mc:Fallback>
                <p:oleObj name="Acrobat Document" r:id="rId3" imgW="16916120" imgH="515294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016" y="813647"/>
                        <a:ext cx="3384376" cy="1031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3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42" y="1700808"/>
            <a:ext cx="33162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412776"/>
            <a:ext cx="4249092" cy="4752528"/>
          </a:xfrm>
        </p:spPr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алюміній фарбований, розсіювач – РММА ( </a:t>
            </a:r>
            <a:r>
              <a:rPr lang="uk-UA" dirty="0" err="1" smtClean="0"/>
              <a:t>поліметилакрилат</a:t>
            </a:r>
            <a:r>
              <a:rPr lang="uk-UA" dirty="0" smtClean="0"/>
              <a:t>), світловідбивач - </a:t>
            </a:r>
            <a:r>
              <a:rPr lang="uk-UA" dirty="0" err="1" smtClean="0"/>
              <a:t>полістерол</a:t>
            </a:r>
            <a:r>
              <a:rPr lang="uk-UA" dirty="0" smtClean="0"/>
              <a:t>, сонцезахисний шар – поліетилен;</a:t>
            </a:r>
          </a:p>
          <a:p>
            <a:r>
              <a:rPr lang="uk-UA" dirty="0" smtClean="0"/>
              <a:t>Драйвер – ізольований, тип – </a:t>
            </a:r>
            <a:r>
              <a:rPr lang="en-US" dirty="0" smtClean="0"/>
              <a:t>IC</a:t>
            </a:r>
          </a:p>
          <a:p>
            <a:r>
              <a:rPr lang="en-US" dirty="0" smtClean="0"/>
              <a:t>AC – </a:t>
            </a:r>
            <a:r>
              <a:rPr lang="uk-UA" dirty="0" smtClean="0"/>
              <a:t>85</a:t>
            </a:r>
            <a:r>
              <a:rPr lang="en-US" dirty="0" smtClean="0"/>
              <a:t>V-265V</a:t>
            </a:r>
          </a:p>
          <a:p>
            <a:r>
              <a:rPr lang="uk-UA" dirty="0" smtClean="0"/>
              <a:t>Відсутність мерехтіння</a:t>
            </a:r>
          </a:p>
          <a:p>
            <a:r>
              <a:rPr lang="en-US" dirty="0" smtClean="0"/>
              <a:t>CRI </a:t>
            </a:r>
            <a:r>
              <a:rPr lang="uk-UA" dirty="0" smtClean="0"/>
              <a:t>більше 70</a:t>
            </a:r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r>
              <a:rPr lang="uk-UA" dirty="0" smtClean="0"/>
              <a:t>Довгий </a:t>
            </a:r>
            <a:r>
              <a:rPr lang="uk-UA" dirty="0"/>
              <a:t>термін служби - не менше 25000 годин</a:t>
            </a:r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роки</a:t>
            </a:r>
          </a:p>
          <a:p>
            <a:r>
              <a:rPr lang="uk-UA" dirty="0" smtClean="0"/>
              <a:t>Широкий </a:t>
            </a:r>
            <a:r>
              <a:rPr lang="uk-UA" dirty="0"/>
              <a:t>діапазон робочих напруг  85-265 В, дозволяє панелям працювати навіть в нестабільних електричних мережах</a:t>
            </a:r>
          </a:p>
          <a:p>
            <a:r>
              <a:rPr lang="uk-UA" dirty="0" smtClean="0"/>
              <a:t>Широкий </a:t>
            </a:r>
            <a:r>
              <a:rPr lang="uk-UA" dirty="0"/>
              <a:t>кут розсіювання 120°</a:t>
            </a:r>
          </a:p>
          <a:p>
            <a:r>
              <a:rPr lang="uk-UA" dirty="0" smtClean="0"/>
              <a:t>Діапазон </a:t>
            </a:r>
            <a:r>
              <a:rPr lang="uk-UA" dirty="0"/>
              <a:t>робочих температур -20°С до +40°С</a:t>
            </a:r>
          </a:p>
          <a:p>
            <a:r>
              <a:rPr lang="uk-UA" dirty="0" smtClean="0"/>
              <a:t>Якісний </a:t>
            </a:r>
            <a:r>
              <a:rPr lang="uk-UA" dirty="0"/>
              <a:t>алюмінієвий корпус забезпечує краще охолодження </a:t>
            </a:r>
            <a:r>
              <a:rPr lang="uk-UA" dirty="0" err="1" smtClean="0"/>
              <a:t>світлодіодів</a:t>
            </a:r>
            <a:endParaRPr lang="uk-UA" dirty="0"/>
          </a:p>
          <a:p>
            <a:r>
              <a:rPr lang="uk-UA" dirty="0" smtClean="0"/>
              <a:t>Відмінне </a:t>
            </a:r>
            <a:r>
              <a:rPr lang="uk-UA" dirty="0"/>
              <a:t>фарбування забезпечує чудовий зовнішній вигляд світильникам на довгий період</a:t>
            </a:r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99592" y="481236"/>
            <a:ext cx="3601020" cy="9315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Лед-панелі</a:t>
            </a:r>
            <a:r>
              <a:rPr lang="uk-UA" dirty="0" smtClean="0"/>
              <a:t> </a:t>
            </a:r>
            <a:r>
              <a:rPr lang="en-US" dirty="0" err="1" smtClean="0"/>
              <a:t>Lumex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Acrobat Document" r:id="rId4" imgW="16916120" imgH="5152949" progId="AcroExch.Document.7">
                  <p:embed/>
                </p:oleObj>
              </mc:Choice>
              <mc:Fallback>
                <p:oleObj name="Acrobat Document" r:id="rId4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8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412776"/>
            <a:ext cx="4249092" cy="4752528"/>
          </a:xfrm>
        </p:spPr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алюміній фарбований, розсіювач – РММА ( </a:t>
            </a:r>
            <a:r>
              <a:rPr lang="uk-UA" dirty="0" err="1" smtClean="0"/>
              <a:t>поліметилакрилат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файберглас</a:t>
            </a:r>
            <a:r>
              <a:rPr lang="ru-RU" dirty="0" smtClean="0"/>
              <a:t> (</a:t>
            </a:r>
            <a:r>
              <a:rPr lang="ru-RU" dirty="0" err="1" smtClean="0"/>
              <a:t>призматичний</a:t>
            </a:r>
            <a:r>
              <a:rPr lang="ru-RU" dirty="0" smtClean="0"/>
              <a:t> </a:t>
            </a:r>
            <a:r>
              <a:rPr lang="ru-RU" dirty="0" err="1" smtClean="0"/>
              <a:t>розс</a:t>
            </a:r>
            <a:r>
              <a:rPr lang="uk-UA" dirty="0" smtClean="0"/>
              <a:t>і</a:t>
            </a:r>
            <a:r>
              <a:rPr lang="ru-RU" dirty="0" err="1" smtClean="0"/>
              <a:t>ювач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r>
              <a:rPr lang="uk-UA" dirty="0" smtClean="0"/>
              <a:t>36</a:t>
            </a:r>
            <a:r>
              <a:rPr lang="en-US" dirty="0" smtClean="0"/>
              <a:t>W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яскраве</a:t>
            </a:r>
            <a:r>
              <a:rPr lang="ru-RU" dirty="0" smtClean="0"/>
              <a:t> </a:t>
            </a:r>
            <a:r>
              <a:rPr lang="ru-RU" dirty="0" err="1" smtClean="0"/>
              <a:t>св</a:t>
            </a:r>
            <a:r>
              <a:rPr lang="uk-UA" dirty="0" err="1" smtClean="0"/>
              <a:t>ітло</a:t>
            </a:r>
            <a:r>
              <a:rPr lang="uk-UA" dirty="0" smtClean="0"/>
              <a:t> до 2900</a:t>
            </a:r>
            <a:r>
              <a:rPr lang="en-US" dirty="0" smtClean="0"/>
              <a:t>Lm</a:t>
            </a:r>
          </a:p>
          <a:p>
            <a:r>
              <a:rPr lang="en-US" dirty="0" smtClean="0"/>
              <a:t>AC – 1</a:t>
            </a:r>
            <a:r>
              <a:rPr lang="uk-UA" dirty="0" smtClean="0"/>
              <a:t>8</a:t>
            </a:r>
            <a:r>
              <a:rPr lang="en-US" dirty="0" smtClean="0"/>
              <a:t>0V-265V</a:t>
            </a:r>
          </a:p>
          <a:p>
            <a:r>
              <a:rPr lang="en-US" dirty="0" err="1" smtClean="0"/>
              <a:t>Кольорова</a:t>
            </a:r>
            <a:r>
              <a:rPr lang="en-US" dirty="0" smtClean="0"/>
              <a:t> </a:t>
            </a:r>
            <a:r>
              <a:rPr lang="en-US" dirty="0" err="1" smtClean="0"/>
              <a:t>температура</a:t>
            </a:r>
            <a:r>
              <a:rPr lang="en-US" dirty="0" smtClean="0"/>
              <a:t>: 4200К</a:t>
            </a:r>
          </a:p>
          <a:p>
            <a:r>
              <a:rPr lang="uk-UA" dirty="0" smtClean="0"/>
              <a:t>Відсутність мерехтіння</a:t>
            </a:r>
          </a:p>
          <a:p>
            <a:r>
              <a:rPr lang="en-US" dirty="0" smtClean="0"/>
              <a:t>CRI </a:t>
            </a:r>
            <a:r>
              <a:rPr lang="uk-UA" dirty="0" smtClean="0"/>
              <a:t>більше 70</a:t>
            </a:r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r>
              <a:rPr lang="uk-UA" dirty="0" smtClean="0"/>
              <a:t>Довгий </a:t>
            </a:r>
            <a:r>
              <a:rPr lang="uk-UA" dirty="0"/>
              <a:t>термін служби - не менше 25000 годин</a:t>
            </a:r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роки</a:t>
            </a:r>
          </a:p>
          <a:p>
            <a:r>
              <a:rPr lang="uk-UA" dirty="0" smtClean="0"/>
              <a:t>Широкий </a:t>
            </a:r>
            <a:r>
              <a:rPr lang="uk-UA" dirty="0"/>
              <a:t>діапазон робочих </a:t>
            </a:r>
            <a:r>
              <a:rPr lang="uk-UA" dirty="0" smtClean="0"/>
              <a:t>дозволяє </a:t>
            </a:r>
            <a:r>
              <a:rPr lang="uk-UA" dirty="0"/>
              <a:t>панелям працювати навіть в нестабільних електричних </a:t>
            </a:r>
            <a:r>
              <a:rPr lang="uk-UA" dirty="0" smtClean="0"/>
              <a:t>мережах</a:t>
            </a:r>
          </a:p>
          <a:p>
            <a:r>
              <a:rPr lang="uk-UA" dirty="0" smtClean="0"/>
              <a:t>Великий </a:t>
            </a:r>
            <a:r>
              <a:rPr lang="uk-UA" dirty="0"/>
              <a:t>робочих температур -20°С до +40°С</a:t>
            </a:r>
          </a:p>
          <a:p>
            <a:r>
              <a:rPr lang="uk-UA" dirty="0" smtClean="0"/>
              <a:t>Якісний </a:t>
            </a:r>
            <a:r>
              <a:rPr lang="uk-UA" dirty="0"/>
              <a:t>алюмінієвий корпус забезпечує краще охолодження </a:t>
            </a:r>
            <a:r>
              <a:rPr lang="uk-UA" dirty="0" err="1" smtClean="0"/>
              <a:t>світлодіодів</a:t>
            </a:r>
            <a:endParaRPr lang="uk-UA" dirty="0"/>
          </a:p>
          <a:p>
            <a:r>
              <a:rPr lang="uk-UA" dirty="0" smtClean="0"/>
              <a:t>Відмінне </a:t>
            </a:r>
            <a:r>
              <a:rPr lang="uk-UA" dirty="0"/>
              <a:t>фарбування забезпечує чудовий зовнішній вигляд світильникам на довгий період</a:t>
            </a:r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99592" y="481236"/>
            <a:ext cx="3601020" cy="93154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Лед-панелі</a:t>
            </a:r>
            <a:r>
              <a:rPr lang="uk-UA" dirty="0" smtClean="0"/>
              <a:t> </a:t>
            </a:r>
            <a:r>
              <a:rPr lang="en-US" dirty="0" smtClean="0"/>
              <a:t>ELCOR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31" y="1720211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3" y="3429000"/>
            <a:ext cx="2995414" cy="23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0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916832"/>
            <a:ext cx="4249092" cy="4248472"/>
          </a:xfrm>
        </p:spPr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сталь, пофарбована в білий колір</a:t>
            </a:r>
          </a:p>
          <a:p>
            <a:r>
              <a:rPr lang="uk-UA" dirty="0" smtClean="0"/>
              <a:t>Двостороннє підключення</a:t>
            </a:r>
            <a:endParaRPr lang="en-US" dirty="0" smtClean="0"/>
          </a:p>
          <a:p>
            <a:r>
              <a:rPr lang="en-US" dirty="0" err="1" smtClean="0"/>
              <a:t>Потужн</a:t>
            </a:r>
            <a:r>
              <a:rPr lang="uk-UA" dirty="0" err="1" smtClean="0"/>
              <a:t>ість</a:t>
            </a:r>
            <a:r>
              <a:rPr lang="uk-UA" dirty="0" smtClean="0"/>
              <a:t> 18</a:t>
            </a:r>
            <a:r>
              <a:rPr lang="en-US" dirty="0" smtClean="0"/>
              <a:t>W </a:t>
            </a:r>
            <a:r>
              <a:rPr lang="ru-RU" dirty="0" smtClean="0"/>
              <a:t>та 36</a:t>
            </a:r>
            <a:r>
              <a:rPr lang="en-US" dirty="0" smtClean="0"/>
              <a:t>W, </a:t>
            </a:r>
            <a:r>
              <a:rPr lang="ru-RU" dirty="0" smtClean="0"/>
              <a:t>як</a:t>
            </a:r>
            <a:r>
              <a:rPr lang="uk-UA" dirty="0" smtClean="0"/>
              <a:t>і дають стабільні відповідно 1400</a:t>
            </a:r>
            <a:r>
              <a:rPr lang="en-US" dirty="0" smtClean="0"/>
              <a:t>Lm</a:t>
            </a:r>
            <a:r>
              <a:rPr lang="uk-UA" dirty="0" smtClean="0"/>
              <a:t> та </a:t>
            </a:r>
            <a:r>
              <a:rPr lang="en-US" dirty="0" smtClean="0"/>
              <a:t>2800Lm</a:t>
            </a:r>
            <a:r>
              <a:rPr lang="uk-UA" dirty="0" smtClean="0"/>
              <a:t> </a:t>
            </a:r>
            <a:endParaRPr lang="en-US" dirty="0" smtClean="0"/>
          </a:p>
          <a:p>
            <a:r>
              <a:rPr lang="en-US" dirty="0" smtClean="0"/>
              <a:t>AC </a:t>
            </a:r>
            <a:r>
              <a:rPr lang="en-US" dirty="0"/>
              <a:t>– 1</a:t>
            </a:r>
            <a:r>
              <a:rPr lang="uk-UA" dirty="0"/>
              <a:t>8</a:t>
            </a:r>
            <a:r>
              <a:rPr lang="en-US" dirty="0" smtClean="0"/>
              <a:t>0V-265V</a:t>
            </a:r>
            <a:endParaRPr lang="uk-UA" dirty="0" smtClean="0"/>
          </a:p>
          <a:p>
            <a:r>
              <a:rPr lang="uk-UA" dirty="0"/>
              <a:t>Ступінь захисту </a:t>
            </a:r>
            <a:r>
              <a:rPr lang="en-US" dirty="0"/>
              <a:t>IP</a:t>
            </a:r>
            <a:r>
              <a:rPr lang="uk-UA" dirty="0" smtClean="0"/>
              <a:t>20</a:t>
            </a:r>
            <a:endParaRPr lang="en-US" dirty="0" smtClean="0"/>
          </a:p>
          <a:p>
            <a:r>
              <a:rPr lang="uk-UA" dirty="0" smtClean="0"/>
              <a:t>Кольорова температура: </a:t>
            </a:r>
            <a:r>
              <a:rPr lang="uk-UA" dirty="0" smtClean="0"/>
              <a:t>4200К</a:t>
            </a:r>
            <a:r>
              <a:rPr lang="en-US" dirty="0" smtClean="0"/>
              <a:t>ч</a:t>
            </a:r>
            <a:endParaRPr lang="uk-UA" dirty="0" smtClean="0"/>
          </a:p>
          <a:p>
            <a:r>
              <a:rPr lang="uk-UA" dirty="0" smtClean="0"/>
              <a:t>Довжина 600мм та 1200мм</a:t>
            </a:r>
            <a:endParaRPr lang="en-US" dirty="0" smtClean="0"/>
          </a:p>
          <a:p>
            <a:r>
              <a:rPr lang="uk-UA" dirty="0" smtClean="0"/>
              <a:t>Відсутність мерехтіння</a:t>
            </a:r>
          </a:p>
          <a:p>
            <a:r>
              <a:rPr lang="en-US" dirty="0"/>
              <a:t>CRI </a:t>
            </a:r>
            <a:r>
              <a:rPr lang="uk-UA" dirty="0"/>
              <a:t>більше </a:t>
            </a:r>
            <a:r>
              <a:rPr lang="uk-UA" dirty="0" smtClean="0"/>
              <a:t>70</a:t>
            </a:r>
            <a:endParaRPr lang="uk-UA" dirty="0"/>
          </a:p>
          <a:p>
            <a:endParaRPr lang="uk-UA" dirty="0" smtClean="0"/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r>
              <a:rPr lang="uk-UA" dirty="0" smtClean="0"/>
              <a:t>Довгий </a:t>
            </a:r>
            <a:r>
              <a:rPr lang="uk-UA" dirty="0"/>
              <a:t>термін служби - не менше 25000 годин</a:t>
            </a:r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</a:t>
            </a:r>
            <a:r>
              <a:rPr lang="uk-UA" dirty="0" smtClean="0"/>
              <a:t>роки</a:t>
            </a:r>
          </a:p>
          <a:p>
            <a:r>
              <a:rPr lang="uk-UA" dirty="0" smtClean="0"/>
              <a:t>Стабільність перепадах напруги</a:t>
            </a:r>
            <a:endParaRPr lang="uk-UA" dirty="0"/>
          </a:p>
          <a:p>
            <a:r>
              <a:rPr lang="uk-UA" dirty="0" smtClean="0"/>
              <a:t>Відмінне </a:t>
            </a:r>
            <a:r>
              <a:rPr lang="uk-UA" dirty="0"/>
              <a:t>фарбування забезпечує чудовий зовнішній вигляд світильникам на довгий </a:t>
            </a:r>
            <a:r>
              <a:rPr lang="uk-UA" dirty="0" smtClean="0"/>
              <a:t>період</a:t>
            </a:r>
          </a:p>
          <a:p>
            <a:r>
              <a:rPr lang="uk-UA" dirty="0" smtClean="0"/>
              <a:t>Чудово підійдуть для освітлення протяжних приміщень або коридорів</a:t>
            </a: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769268"/>
            <a:ext cx="5688632" cy="931540"/>
          </a:xfrm>
        </p:spPr>
        <p:txBody>
          <a:bodyPr>
            <a:noAutofit/>
          </a:bodyPr>
          <a:lstStyle/>
          <a:p>
            <a:r>
              <a:rPr lang="uk-UA" sz="3100" dirty="0"/>
              <a:t>Лінійні </a:t>
            </a:r>
            <a:r>
              <a:rPr lang="ru-RU" sz="3100" dirty="0" err="1" smtClean="0"/>
              <a:t>світильники</a:t>
            </a:r>
            <a:r>
              <a:rPr lang="ru-RU" sz="3100" dirty="0" smtClean="0"/>
              <a:t> </a:t>
            </a:r>
            <a:r>
              <a:rPr lang="uk-UA" sz="3100" dirty="0" smtClean="0"/>
              <a:t>з інтегрованим модулем</a:t>
            </a:r>
            <a:endParaRPr lang="ru-RU" sz="3100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04" y="3284984"/>
            <a:ext cx="2592288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29" y="1484784"/>
            <a:ext cx="2716287" cy="2232248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8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4249092" cy="4608512"/>
          </a:xfrm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сталь, пофарбована в білий колір</a:t>
            </a:r>
          </a:p>
          <a:p>
            <a:r>
              <a:rPr lang="uk-UA" dirty="0" smtClean="0"/>
              <a:t>Двостороннє підключення</a:t>
            </a:r>
          </a:p>
          <a:p>
            <a:r>
              <a:rPr lang="uk-UA" dirty="0" smtClean="0"/>
              <a:t>Ступінь захисту </a:t>
            </a:r>
            <a:r>
              <a:rPr lang="en-US" dirty="0" smtClean="0"/>
              <a:t>IP</a:t>
            </a:r>
            <a:r>
              <a:rPr lang="uk-UA" dirty="0" smtClean="0"/>
              <a:t>20</a:t>
            </a:r>
          </a:p>
          <a:p>
            <a:r>
              <a:rPr lang="uk-UA" dirty="0" smtClean="0"/>
              <a:t>4 лампотримачі </a:t>
            </a:r>
            <a:r>
              <a:rPr lang="en-US" dirty="0" smtClean="0"/>
              <a:t>G13</a:t>
            </a:r>
            <a:endParaRPr lang="uk-UA" dirty="0" smtClean="0"/>
          </a:p>
          <a:p>
            <a:r>
              <a:rPr lang="uk-UA" dirty="0" smtClean="0"/>
              <a:t>Довжина 600мм та 1200мм</a:t>
            </a:r>
            <a:endParaRPr lang="en-US" dirty="0" smtClean="0"/>
          </a:p>
          <a:p>
            <a:r>
              <a:rPr lang="uk-UA" dirty="0" smtClean="0"/>
              <a:t>Використовується під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uk-UA" dirty="0" smtClean="0"/>
              <a:t>дві лампи</a:t>
            </a:r>
            <a:r>
              <a:rPr lang="en-US" dirty="0" smtClean="0"/>
              <a:t> T8</a:t>
            </a:r>
            <a:r>
              <a:rPr lang="uk-UA" dirty="0" smtClean="0"/>
              <a:t> 9</a:t>
            </a:r>
            <a:r>
              <a:rPr lang="en-US" dirty="0" smtClean="0"/>
              <a:t>W </a:t>
            </a:r>
            <a:r>
              <a:rPr lang="ru-RU" dirty="0" smtClean="0"/>
              <a:t>та </a:t>
            </a:r>
            <a:r>
              <a:rPr lang="en-US" dirty="0" smtClean="0"/>
              <a:t>18W</a:t>
            </a:r>
            <a:endParaRPr lang="uk-UA" dirty="0" smtClean="0"/>
          </a:p>
          <a:p>
            <a:r>
              <a:rPr lang="uk-UA" dirty="0" err="1" smtClean="0"/>
              <a:t>Бездросельний</a:t>
            </a:r>
            <a:endParaRPr lang="uk-UA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Переваги:</a:t>
            </a:r>
            <a:endParaRPr lang="en-US" dirty="0" smtClean="0"/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</a:t>
            </a:r>
            <a:r>
              <a:rPr lang="uk-UA" dirty="0" smtClean="0"/>
              <a:t>роки</a:t>
            </a:r>
          </a:p>
          <a:p>
            <a:r>
              <a:rPr lang="uk-UA" dirty="0" smtClean="0"/>
              <a:t>Гарний дизайн</a:t>
            </a:r>
            <a:endParaRPr lang="uk-UA" dirty="0"/>
          </a:p>
          <a:p>
            <a:r>
              <a:rPr lang="uk-UA" dirty="0" smtClean="0"/>
              <a:t>Чудово підійдуть для освітлення протяжних приміщень або коридорів</a:t>
            </a:r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557808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dirty="0" smtClean="0"/>
              <a:t>Лінійні </a:t>
            </a:r>
            <a:br>
              <a:rPr lang="uk-UA" sz="3200" dirty="0" smtClean="0"/>
            </a:br>
            <a:r>
              <a:rPr lang="ru-RU" sz="3200" dirty="0" err="1" smtClean="0"/>
              <a:t>св</a:t>
            </a:r>
            <a:r>
              <a:rPr lang="uk-UA" sz="3200" dirty="0" smtClean="0"/>
              <a:t>і</a:t>
            </a:r>
            <a:r>
              <a:rPr lang="ru-RU" sz="3200" dirty="0" err="1" smtClean="0"/>
              <a:t>тильники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</a:t>
            </a:r>
            <a:r>
              <a:rPr lang="en-US" sz="3200" dirty="0" smtClean="0"/>
              <a:t>LED-</a:t>
            </a:r>
            <a:r>
              <a:rPr lang="ru-RU" sz="3200" dirty="0" smtClean="0"/>
              <a:t>лампу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4609"/>
            <a:ext cx="3672408" cy="1604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73" y="4005064"/>
            <a:ext cx="3434525" cy="1872208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772816"/>
            <a:ext cx="4249092" cy="4752528"/>
          </a:xfrm>
        </p:spPr>
        <p:txBody>
          <a:bodyPr>
            <a:normAutofit fontScale="625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</a:t>
            </a:r>
            <a:r>
              <a:rPr lang="en-US" dirty="0" smtClean="0"/>
              <a:t>ABS</a:t>
            </a:r>
            <a:r>
              <a:rPr lang="ru-RU" dirty="0"/>
              <a:t>-</a:t>
            </a:r>
            <a:r>
              <a:rPr lang="ru-RU" dirty="0" smtClean="0"/>
              <a:t>пластик, </a:t>
            </a:r>
            <a:r>
              <a:rPr lang="ru-RU" dirty="0" err="1" smtClean="0"/>
              <a:t>розсіювач</a:t>
            </a:r>
            <a:r>
              <a:rPr lang="ru-RU" dirty="0" smtClean="0"/>
              <a:t> з </a:t>
            </a:r>
            <a:r>
              <a:rPr lang="ru-RU" dirty="0" err="1" smtClean="0"/>
              <a:t>полікарбонату</a:t>
            </a:r>
            <a:r>
              <a:rPr lang="ru-RU" dirty="0" smtClean="0"/>
              <a:t> (</a:t>
            </a:r>
            <a:r>
              <a:rPr lang="en-US" dirty="0" smtClean="0"/>
              <a:t>PC</a:t>
            </a:r>
            <a:r>
              <a:rPr lang="ru-RU" dirty="0" smtClean="0"/>
              <a:t>)</a:t>
            </a:r>
          </a:p>
          <a:p>
            <a:r>
              <a:rPr lang="uk-UA" dirty="0" smtClean="0"/>
              <a:t>Ступінь захисту </a:t>
            </a:r>
            <a:r>
              <a:rPr lang="en-US" dirty="0" smtClean="0"/>
              <a:t>IP65</a:t>
            </a:r>
            <a:endParaRPr lang="uk-UA" dirty="0" smtClean="0"/>
          </a:p>
          <a:p>
            <a:r>
              <a:rPr lang="uk-UA" dirty="0" smtClean="0"/>
              <a:t>Довжина 600мм та 1200мм</a:t>
            </a:r>
          </a:p>
          <a:p>
            <a:r>
              <a:rPr lang="uk-UA" dirty="0" smtClean="0"/>
              <a:t>Використовується під лампу</a:t>
            </a:r>
            <a:r>
              <a:rPr lang="en-US" dirty="0" smtClean="0"/>
              <a:t> T8</a:t>
            </a:r>
            <a:r>
              <a:rPr lang="uk-UA" dirty="0" smtClean="0"/>
              <a:t> 9</a:t>
            </a:r>
            <a:r>
              <a:rPr lang="en-US" dirty="0" smtClean="0"/>
              <a:t>W </a:t>
            </a:r>
            <a:r>
              <a:rPr lang="ru-RU" dirty="0" smtClean="0"/>
              <a:t>та </a:t>
            </a:r>
            <a:r>
              <a:rPr lang="en-US" dirty="0" smtClean="0"/>
              <a:t>18W</a:t>
            </a:r>
            <a:endParaRPr lang="uk-UA" dirty="0" smtClean="0"/>
          </a:p>
          <a:p>
            <a:r>
              <a:rPr lang="uk-UA" dirty="0"/>
              <a:t>4 лампотримачі </a:t>
            </a:r>
            <a:r>
              <a:rPr lang="en-US" dirty="0" smtClean="0"/>
              <a:t>G13</a:t>
            </a:r>
            <a:endParaRPr lang="uk-UA" dirty="0" smtClean="0"/>
          </a:p>
          <a:p>
            <a:r>
              <a:rPr lang="uk-UA" dirty="0" err="1" smtClean="0"/>
              <a:t>Бездросельний</a:t>
            </a:r>
            <a:r>
              <a:rPr lang="uk-UA" dirty="0" smtClean="0"/>
              <a:t>, пряме підключення</a:t>
            </a:r>
            <a:endParaRPr lang="en-US" dirty="0" smtClean="0"/>
          </a:p>
          <a:p>
            <a:r>
              <a:rPr lang="ru-RU" dirty="0" err="1" smtClean="0"/>
              <a:t>Різноманітна</a:t>
            </a:r>
            <a:r>
              <a:rPr lang="ru-RU" dirty="0" smtClean="0"/>
              <a:t> </a:t>
            </a:r>
            <a:r>
              <a:rPr lang="ru-RU" dirty="0" err="1" smtClean="0"/>
              <a:t>комплектац</a:t>
            </a:r>
            <a:r>
              <a:rPr lang="uk-UA" dirty="0" err="1" smtClean="0"/>
              <a:t>ія</a:t>
            </a:r>
            <a:endParaRPr lang="uk-UA" dirty="0" smtClean="0"/>
          </a:p>
          <a:p>
            <a:pPr marL="68580" indent="0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дозволя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світильник</a:t>
            </a:r>
            <a:r>
              <a:rPr lang="ru-RU" dirty="0" smtClean="0"/>
              <a:t> на </a:t>
            </a:r>
            <a:r>
              <a:rPr lang="ru-RU" dirty="0" err="1" smtClean="0"/>
              <a:t>вулиці</a:t>
            </a:r>
            <a:r>
              <a:rPr lang="ru-RU" dirty="0" smtClean="0"/>
              <a:t> та у </a:t>
            </a:r>
            <a:r>
              <a:rPr lang="ru-RU" dirty="0" err="1" smtClean="0"/>
              <a:t>місцях</a:t>
            </a:r>
            <a:r>
              <a:rPr lang="ru-RU" dirty="0" smtClean="0"/>
              <a:t> с </a:t>
            </a:r>
            <a:r>
              <a:rPr lang="ru-RU" dirty="0" err="1" smtClean="0"/>
              <a:t>підвищенною</a:t>
            </a:r>
            <a:r>
              <a:rPr lang="ru-RU" dirty="0" smtClean="0"/>
              <a:t> </a:t>
            </a:r>
            <a:r>
              <a:rPr lang="ru-RU" dirty="0" err="1" smtClean="0"/>
              <a:t>вологістю</a:t>
            </a:r>
            <a:r>
              <a:rPr lang="ru-RU" dirty="0" smtClean="0"/>
              <a:t> </a:t>
            </a:r>
            <a:r>
              <a:rPr lang="ru-RU" dirty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пилом</a:t>
            </a:r>
            <a:endParaRPr lang="en-US" dirty="0" smtClean="0"/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роки</a:t>
            </a:r>
          </a:p>
          <a:p>
            <a:r>
              <a:rPr lang="uk-UA" dirty="0" smtClean="0"/>
              <a:t>В </a:t>
            </a:r>
            <a:r>
              <a:rPr lang="uk-UA" dirty="0" err="1" smtClean="0"/>
              <a:t>копмлекті</a:t>
            </a:r>
            <a:r>
              <a:rPr lang="uk-UA" dirty="0" smtClean="0"/>
              <a:t>: 8-12 кліпс з полікарбонату, 1 резиновий ввід для проводу, 1біла заглушка </a:t>
            </a:r>
            <a:r>
              <a:rPr lang="uk-UA" dirty="0" err="1" smtClean="0"/>
              <a:t>сбоку</a:t>
            </a:r>
            <a:r>
              <a:rPr lang="uk-UA" dirty="0" smtClean="0"/>
              <a:t>, 1 пластиковий </a:t>
            </a:r>
            <a:r>
              <a:rPr lang="uk-UA" dirty="0" err="1" smtClean="0"/>
              <a:t>гермоввід</a:t>
            </a:r>
            <a:r>
              <a:rPr lang="uk-UA" dirty="0" smtClean="0"/>
              <a:t>, 2 скоби для підвісу, 4 </a:t>
            </a:r>
            <a:r>
              <a:rPr lang="uk-UA" dirty="0" err="1" smtClean="0"/>
              <a:t>саморізи</a:t>
            </a:r>
            <a:r>
              <a:rPr lang="uk-UA" dirty="0" smtClean="0"/>
              <a:t>, 4 дюбелі, 4 шайби.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7584" y="62981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/>
              <a:t>Лінійні </a:t>
            </a:r>
            <a:r>
              <a:rPr lang="ru-RU" dirty="0" err="1" smtClean="0"/>
              <a:t>вологозахисні</a:t>
            </a:r>
            <a:r>
              <a:rPr lang="ru-RU" dirty="0" smtClean="0"/>
              <a:t> </a:t>
            </a:r>
            <a:r>
              <a:rPr lang="ru-RU" dirty="0" err="1" smtClean="0"/>
              <a:t>св</a:t>
            </a:r>
            <a:r>
              <a:rPr lang="uk-UA" dirty="0" smtClean="0"/>
              <a:t>і</a:t>
            </a:r>
            <a:r>
              <a:rPr lang="ru-RU" dirty="0" err="1" smtClean="0"/>
              <a:t>тильники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ЛЕД лампу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877">
            <a:off x="5072171" y="2417486"/>
            <a:ext cx="3448718" cy="796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5" y="3645024"/>
            <a:ext cx="3360373" cy="2520280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5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412776"/>
            <a:ext cx="4249092" cy="4752528"/>
          </a:xfrm>
        </p:spPr>
        <p:txBody>
          <a:bodyPr>
            <a:normAutofit fontScale="475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</a:t>
            </a:r>
            <a:r>
              <a:rPr lang="ru-RU" dirty="0" smtClean="0"/>
              <a:t>б</a:t>
            </a:r>
            <a:r>
              <a:rPr lang="uk-UA" dirty="0" err="1" smtClean="0"/>
              <a:t>ілий</a:t>
            </a:r>
            <a:r>
              <a:rPr lang="uk-UA" dirty="0" smtClean="0"/>
              <a:t> </a:t>
            </a:r>
            <a:r>
              <a:rPr lang="uk-UA" dirty="0" err="1" smtClean="0"/>
              <a:t>полікарборнат</a:t>
            </a:r>
            <a:r>
              <a:rPr lang="uk-UA" dirty="0" smtClean="0"/>
              <a:t>, розсіювач з опалового полікарбонату (</a:t>
            </a:r>
            <a:r>
              <a:rPr lang="en-US" dirty="0" smtClean="0"/>
              <a:t>PC</a:t>
            </a:r>
            <a:r>
              <a:rPr lang="uk-UA" dirty="0" smtClean="0"/>
              <a:t>)</a:t>
            </a:r>
          </a:p>
          <a:p>
            <a:r>
              <a:rPr lang="ru-RU" dirty="0" smtClean="0"/>
              <a:t>Як</a:t>
            </a:r>
            <a:r>
              <a:rPr lang="uk-UA" dirty="0" err="1" smtClean="0"/>
              <a:t>існі</a:t>
            </a:r>
            <a:r>
              <a:rPr lang="uk-UA" dirty="0" smtClean="0"/>
              <a:t> та довговічні </a:t>
            </a:r>
            <a:r>
              <a:rPr lang="uk-UA" dirty="0" err="1" smtClean="0"/>
              <a:t>чіпи</a:t>
            </a:r>
            <a:r>
              <a:rPr lang="uk-UA" dirty="0" smtClean="0"/>
              <a:t> дають </a:t>
            </a:r>
            <a:r>
              <a:rPr lang="en-US" dirty="0" smtClean="0"/>
              <a:t>&gt;75Lm/W</a:t>
            </a:r>
            <a:endParaRPr lang="uk-UA" dirty="0"/>
          </a:p>
          <a:p>
            <a:r>
              <a:rPr lang="uk-UA" dirty="0"/>
              <a:t>8</a:t>
            </a:r>
            <a:r>
              <a:rPr lang="en-US" dirty="0" smtClean="0"/>
              <a:t>W</a:t>
            </a:r>
            <a:r>
              <a:rPr lang="uk-UA" dirty="0" smtClean="0"/>
              <a:t> та 12</a:t>
            </a:r>
            <a:r>
              <a:rPr lang="en-US" dirty="0" smtClean="0"/>
              <a:t>W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uk-UA" dirty="0" smtClean="0"/>
              <a:t>дають стабільне світло зі світловим потоком 600</a:t>
            </a:r>
            <a:r>
              <a:rPr lang="en-US" dirty="0" smtClean="0"/>
              <a:t>Lm</a:t>
            </a:r>
            <a:r>
              <a:rPr lang="uk-UA" dirty="0" smtClean="0"/>
              <a:t> чи 900</a:t>
            </a:r>
            <a:r>
              <a:rPr lang="en-US" dirty="0" smtClean="0"/>
              <a:t>Lm</a:t>
            </a:r>
          </a:p>
          <a:p>
            <a:r>
              <a:rPr lang="uk-UA" dirty="0" smtClean="0"/>
              <a:t>Ступінь захисту </a:t>
            </a:r>
            <a:r>
              <a:rPr lang="en-US" dirty="0" smtClean="0"/>
              <a:t>IP54</a:t>
            </a:r>
            <a:endParaRPr lang="uk-UA" dirty="0" smtClean="0"/>
          </a:p>
          <a:p>
            <a:r>
              <a:rPr lang="uk-UA" dirty="0" smtClean="0"/>
              <a:t>Кольорова температура: 4200К</a:t>
            </a:r>
            <a:endParaRPr lang="en-US" dirty="0"/>
          </a:p>
          <a:p>
            <a:r>
              <a:rPr lang="uk-UA" dirty="0" smtClean="0"/>
              <a:t>Відсутність </a:t>
            </a:r>
            <a:r>
              <a:rPr lang="uk-UA" dirty="0"/>
              <a:t>мерехтіння</a:t>
            </a:r>
          </a:p>
          <a:p>
            <a:r>
              <a:rPr lang="en-US" dirty="0"/>
              <a:t>CRI </a:t>
            </a:r>
            <a:r>
              <a:rPr lang="uk-UA" dirty="0"/>
              <a:t>більше 70</a:t>
            </a:r>
          </a:p>
          <a:p>
            <a:endParaRPr lang="uk-UA" dirty="0"/>
          </a:p>
          <a:p>
            <a:endParaRPr lang="uk-UA" dirty="0" smtClean="0"/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endParaRPr lang="uk-UA" dirty="0" smtClean="0"/>
          </a:p>
          <a:p>
            <a:r>
              <a:rPr lang="uk-UA" dirty="0" smtClean="0"/>
              <a:t>Різноманітність форм та розмірів забезпечують великий вибір світильників</a:t>
            </a:r>
          </a:p>
          <a:p>
            <a:r>
              <a:rPr lang="uk-UA" dirty="0"/>
              <a:t>Довгий термін служби - не менше 25000 </a:t>
            </a:r>
            <a:r>
              <a:rPr lang="uk-UA" dirty="0" smtClean="0"/>
              <a:t>годин</a:t>
            </a:r>
            <a:endParaRPr lang="uk-UA" dirty="0"/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роки</a:t>
            </a:r>
          </a:p>
          <a:p>
            <a:r>
              <a:rPr lang="uk-UA" dirty="0" smtClean="0"/>
              <a:t>Матеріал корпусу чудового захищає від будь-який подряпин та </a:t>
            </a:r>
            <a:r>
              <a:rPr lang="uk-UA" dirty="0" err="1" smtClean="0"/>
              <a:t>потертостей</a:t>
            </a:r>
            <a:endParaRPr lang="uk-UA" dirty="0"/>
          </a:p>
          <a:p>
            <a:r>
              <a:rPr lang="uk-UA" dirty="0" smtClean="0"/>
              <a:t>Нейтральний колір світла дозволяє універсальне використання як вдома, так і в робочих приміщеннях</a:t>
            </a:r>
          </a:p>
          <a:p>
            <a:r>
              <a:rPr lang="uk-UA" dirty="0" smtClean="0"/>
              <a:t>Чудово підійдуть для освітлення протяжних приміщень або коридорів</a:t>
            </a: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99592" y="481236"/>
            <a:ext cx="5688632" cy="931540"/>
          </a:xfrm>
        </p:spPr>
        <p:txBody>
          <a:bodyPr>
            <a:normAutofit fontScale="90000"/>
          </a:bodyPr>
          <a:lstStyle/>
          <a:p>
            <a:r>
              <a:rPr lang="uk-UA" dirty="0"/>
              <a:t>С</a:t>
            </a:r>
            <a:r>
              <a:rPr lang="ru-RU" dirty="0" err="1" smtClean="0"/>
              <a:t>вітильники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настінно</a:t>
            </a:r>
            <a:r>
              <a:rPr lang="ru-RU" dirty="0" err="1"/>
              <a:t>-</a:t>
            </a:r>
            <a:r>
              <a:rPr lang="ru-RU" dirty="0" err="1" smtClean="0"/>
              <a:t>стельові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159" y="980729"/>
            <a:ext cx="2374416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850206"/>
            <a:ext cx="3203848" cy="236259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96225"/>
              </p:ext>
            </p:extLst>
          </p:nvPr>
        </p:nvGraphicFramePr>
        <p:xfrm>
          <a:off x="1043608" y="5938958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38958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8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42988" y="1628800"/>
            <a:ext cx="4249092" cy="4752528"/>
          </a:xfrm>
        </p:spPr>
        <p:txBody>
          <a:bodyPr>
            <a:normAutofit fontScale="47500" lnSpcReduction="20000"/>
          </a:bodyPr>
          <a:lstStyle/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ТЕХНІЧНІ ХАРАКТЕРИСТИКИ:</a:t>
            </a:r>
          </a:p>
          <a:p>
            <a:r>
              <a:rPr lang="uk-UA" dirty="0" smtClean="0"/>
              <a:t>Корпус – литий алюміній, пофарбований у чорний колір</a:t>
            </a:r>
          </a:p>
          <a:p>
            <a:r>
              <a:rPr lang="uk-UA" dirty="0" smtClean="0"/>
              <a:t>Кольорова температура до </a:t>
            </a:r>
            <a:r>
              <a:rPr lang="uk-UA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5</a:t>
            </a:r>
            <a:r>
              <a:rPr lang="uk-UA" dirty="0" smtClean="0">
                <a:sym typeface="Wingdings" panose="05000000000000000000" pitchFamily="2" charset="2"/>
              </a:rPr>
              <a:t>00К</a:t>
            </a:r>
            <a:endParaRPr lang="uk-UA" dirty="0" smtClean="0"/>
          </a:p>
          <a:p>
            <a:r>
              <a:rPr lang="uk-UA" dirty="0"/>
              <a:t>С</a:t>
            </a:r>
            <a:r>
              <a:rPr lang="uk-UA" dirty="0" smtClean="0"/>
              <a:t>тупінь захисту </a:t>
            </a:r>
            <a:r>
              <a:rPr lang="en-US" dirty="0" smtClean="0"/>
              <a:t>IP65</a:t>
            </a:r>
            <a:endParaRPr lang="uk-UA" dirty="0" smtClean="0"/>
          </a:p>
          <a:p>
            <a:r>
              <a:rPr lang="uk-UA" dirty="0" smtClean="0"/>
              <a:t>Великий вибір потужностей</a:t>
            </a:r>
          </a:p>
          <a:p>
            <a:pPr marL="68580" indent="0">
              <a:buNone/>
            </a:pPr>
            <a:r>
              <a:rPr lang="uk-UA" dirty="0" smtClean="0"/>
              <a:t>	10</a:t>
            </a:r>
            <a:r>
              <a:rPr lang="en-US" dirty="0" smtClean="0"/>
              <a:t>W – 830Lm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20W – 1600Lm</a:t>
            </a:r>
          </a:p>
          <a:p>
            <a:pPr marL="68580" indent="0">
              <a:buNone/>
            </a:pPr>
            <a:r>
              <a:rPr lang="en-US" dirty="0" smtClean="0"/>
              <a:t>	30W – 1900Lm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50W – 3200 Lm</a:t>
            </a:r>
          </a:p>
          <a:p>
            <a:r>
              <a:rPr lang="uk-UA" dirty="0" smtClean="0"/>
              <a:t>Відсутність мерехтіння</a:t>
            </a:r>
            <a:endParaRPr lang="en-US" dirty="0" smtClean="0"/>
          </a:p>
          <a:p>
            <a:r>
              <a:rPr lang="en-US" dirty="0"/>
              <a:t>CRI </a:t>
            </a:r>
            <a:r>
              <a:rPr lang="uk-UA" dirty="0"/>
              <a:t>більше </a:t>
            </a:r>
            <a:r>
              <a:rPr lang="uk-UA" dirty="0" smtClean="0"/>
              <a:t>70</a:t>
            </a:r>
            <a:endParaRPr lang="en-US" dirty="0" smtClean="0"/>
          </a:p>
          <a:p>
            <a:r>
              <a:rPr lang="uk-UA" dirty="0" smtClean="0"/>
              <a:t>Діапазон робочий температур</a:t>
            </a:r>
            <a:r>
              <a:rPr lang="uk-UA" dirty="0"/>
              <a:t>:  від -40°</a:t>
            </a:r>
            <a:r>
              <a:rPr lang="en-US" dirty="0"/>
              <a:t>C </a:t>
            </a:r>
            <a:r>
              <a:rPr lang="uk-UA" dirty="0"/>
              <a:t>до +50°</a:t>
            </a:r>
            <a:r>
              <a:rPr lang="en-US" dirty="0" smtClean="0"/>
              <a:t>C</a:t>
            </a:r>
            <a:endParaRPr lang="uk-UA" dirty="0"/>
          </a:p>
          <a:p>
            <a:endParaRPr lang="uk-UA" dirty="0" smtClean="0"/>
          </a:p>
          <a:p>
            <a:pPr marL="68580" indent="0" algn="ctr"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Переваги</a:t>
            </a:r>
            <a:r>
              <a:rPr lang="uk-UA" b="1" dirty="0">
                <a:solidFill>
                  <a:schemeClr val="accent1"/>
                </a:solidFill>
              </a:rPr>
              <a:t>:</a:t>
            </a:r>
          </a:p>
          <a:p>
            <a:r>
              <a:rPr lang="uk-UA" dirty="0" smtClean="0"/>
              <a:t>Довгий </a:t>
            </a:r>
            <a:r>
              <a:rPr lang="uk-UA" dirty="0"/>
              <a:t>термін служби - не менше </a:t>
            </a:r>
            <a:r>
              <a:rPr lang="uk-UA" dirty="0" smtClean="0"/>
              <a:t>25000 годин</a:t>
            </a:r>
            <a:endParaRPr lang="en-US" dirty="0" smtClean="0"/>
          </a:p>
          <a:p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дозволя</a:t>
            </a:r>
            <a:r>
              <a:rPr lang="uk-UA" dirty="0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прожектор на </a:t>
            </a:r>
            <a:r>
              <a:rPr lang="ru-RU" dirty="0" err="1" smtClean="0"/>
              <a:t>вулиці</a:t>
            </a:r>
            <a:r>
              <a:rPr lang="ru-RU" dirty="0" smtClean="0"/>
              <a:t> та у </a:t>
            </a:r>
            <a:r>
              <a:rPr lang="ru-RU" dirty="0" err="1" smtClean="0"/>
              <a:t>місцях</a:t>
            </a:r>
            <a:r>
              <a:rPr lang="ru-RU" dirty="0" smtClean="0"/>
              <a:t> с </a:t>
            </a:r>
            <a:r>
              <a:rPr lang="ru-RU" dirty="0" err="1" smtClean="0"/>
              <a:t>підвищенною</a:t>
            </a:r>
            <a:r>
              <a:rPr lang="ru-RU" dirty="0" smtClean="0"/>
              <a:t> </a:t>
            </a:r>
            <a:r>
              <a:rPr lang="ru-RU" dirty="0" err="1" smtClean="0"/>
              <a:t>вологістю</a:t>
            </a:r>
            <a:r>
              <a:rPr lang="ru-RU" dirty="0" smtClean="0"/>
              <a:t> та </a:t>
            </a:r>
            <a:r>
              <a:rPr lang="ru-RU" dirty="0" err="1" smtClean="0"/>
              <a:t>пилом</a:t>
            </a:r>
            <a:endParaRPr lang="uk-UA" dirty="0"/>
          </a:p>
          <a:p>
            <a:r>
              <a:rPr lang="uk-UA" dirty="0" smtClean="0"/>
              <a:t>Гарантія </a:t>
            </a:r>
            <a:r>
              <a:rPr lang="uk-UA" dirty="0"/>
              <a:t>на продукцію - 2 </a:t>
            </a:r>
            <a:r>
              <a:rPr lang="uk-UA" dirty="0" smtClean="0"/>
              <a:t>роки</a:t>
            </a:r>
            <a:endParaRPr lang="en-US" dirty="0" smtClean="0"/>
          </a:p>
          <a:p>
            <a:r>
              <a:rPr lang="uk-UA" dirty="0"/>
              <a:t>Великий кут розсіювання </a:t>
            </a:r>
            <a:r>
              <a:rPr lang="en-US" dirty="0"/>
              <a:t>&gt;120</a:t>
            </a:r>
            <a:r>
              <a:rPr lang="uk-UA" dirty="0"/>
              <a:t> </a:t>
            </a:r>
            <a:r>
              <a:rPr lang="uk-UA" dirty="0" smtClean="0"/>
              <a:t>°</a:t>
            </a:r>
            <a:endParaRPr lang="uk-UA" dirty="0"/>
          </a:p>
          <a:p>
            <a:r>
              <a:rPr lang="uk-UA" dirty="0" smtClean="0"/>
              <a:t>Якісний </a:t>
            </a:r>
            <a:r>
              <a:rPr lang="uk-UA" dirty="0"/>
              <a:t>алюмінієвий корпус забезпечує краще охолодження </a:t>
            </a:r>
            <a:r>
              <a:rPr lang="uk-UA" dirty="0" err="1"/>
              <a:t>світодіодів</a:t>
            </a:r>
            <a:endParaRPr lang="uk-UA" dirty="0"/>
          </a:p>
          <a:p>
            <a:r>
              <a:rPr lang="uk-UA" dirty="0" smtClean="0"/>
              <a:t>Відмінне </a:t>
            </a:r>
            <a:r>
              <a:rPr lang="uk-UA" dirty="0"/>
              <a:t>фарбування забезпечує чудовий зовнішній вигляд світильникам на довгий </a:t>
            </a:r>
            <a:r>
              <a:rPr lang="uk-UA" dirty="0" smtClean="0"/>
              <a:t>період</a:t>
            </a:r>
          </a:p>
          <a:p>
            <a:r>
              <a:rPr lang="uk-UA" dirty="0" smtClean="0"/>
              <a:t>Чудово підійдуть для освітлення протяжних приміщень або коридорів</a:t>
            </a: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332656"/>
            <a:ext cx="702474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/>
              <a:t>Прожектора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97" y="1484784"/>
            <a:ext cx="2477695" cy="2033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2586904" cy="2204864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Світлодіод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Світлодіо́д (англ. </a:t>
            </a:r>
            <a:r>
              <a:rPr lang="en-US" dirty="0"/>
              <a:t>LED - light-emitting diode) — </a:t>
            </a:r>
            <a:r>
              <a:rPr lang="vi-VN" dirty="0"/>
              <a:t>напівпровідниковий пристрій, що випромінює некогерентне світло, при пропусканні через нього електричного струму (ефект, відомий як електролюмінесценція). Випромінюване світло традиційних світлодіодів лежить у вузькій ділянці спектру, а його колір залежить від хімічного складу використаного у світлодіоді напівпровідника</a:t>
            </a:r>
            <a:r>
              <a:rPr lang="vi-VN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418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16916120" imgH="5152949" progId="AcroExch.Document.7">
                  <p:embed/>
                </p:oleObj>
              </mc:Choice>
              <mc:Fallback>
                <p:oleObj name="Acrobat Document" r:id="rId3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18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1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889168"/>
          </a:xfrm>
        </p:spPr>
        <p:txBody>
          <a:bodyPr/>
          <a:lstStyle/>
          <a:p>
            <a:r>
              <a:rPr lang="ru-RU" dirty="0" smtClean="0"/>
              <a:t>Як</a:t>
            </a:r>
            <a:r>
              <a:rPr lang="uk-UA" dirty="0" smtClean="0"/>
              <a:t>і лампи краще?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243823" cy="420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28" y="1706844"/>
            <a:ext cx="3744415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27" y="4491753"/>
            <a:ext cx="3744415" cy="158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6" imgW="16916120" imgH="5152949" progId="AcroExch.Document.7">
                  <p:embed/>
                </p:oleObj>
              </mc:Choice>
              <mc:Fallback>
                <p:oleObj name="Acrobat Document" r:id="rId6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3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24744" cy="1143000"/>
          </a:xfrm>
        </p:spPr>
        <p:txBody>
          <a:bodyPr/>
          <a:lstStyle/>
          <a:p>
            <a:r>
              <a:rPr lang="uk-UA" dirty="0" smtClean="0"/>
              <a:t>Що важливо?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88840"/>
            <a:ext cx="3960440" cy="4104456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Світловий потік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кількісна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  <a:hlinkClick r:id="rId3" tooltip="Електромагнітне випромінювання"/>
              </a:rPr>
              <a:t>випромінювання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, яке випромінюється джерелом світла. Одиниця вимірювання 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  <a:hlinkClick r:id="rId4" tooltip="СІ"/>
              </a:rPr>
              <a:t>СІ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vi-VN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Люмен"/>
              </a:rPr>
              <a:t>люмен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Lm)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Індекс передавання кольору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є кількісним показником здатності джерела світла чітко відбивати кольори різних об'єктів, порівняно зі зразковим або природним джерелом світла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Колірна температура світла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-характеристика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розподілу інтенсивності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джерела світла як функція довжини хвилі в оптичному діапазоні, температура абсолютно чорного тіла, при якій воно випускає випромінювання з тією ж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хроматичністю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що і дане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випромінення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Колірна температура характеризує спектральний склад випромінювання джерела світла. Вимірюється в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Кельвінах 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9861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59" y="3717032"/>
            <a:ext cx="3361184" cy="21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8" imgW="16916120" imgH="5152949" progId="AcroExch.Document.7">
                  <p:embed/>
                </p:oleObj>
              </mc:Choice>
              <mc:Fallback>
                <p:oleObj name="Acrobat Document" r:id="rId8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4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Драйвер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Д</a:t>
            </a:r>
            <a:r>
              <a:rPr lang="uk-UA" dirty="0" err="1" smtClean="0"/>
              <a:t>іапазон</a:t>
            </a:r>
            <a:r>
              <a:rPr lang="uk-UA" dirty="0" smtClean="0"/>
              <a:t> робочої напруги (</a:t>
            </a:r>
            <a:r>
              <a:rPr lang="en-US" dirty="0" smtClean="0"/>
              <a:t>AC) - </a:t>
            </a:r>
          </a:p>
          <a:p>
            <a:r>
              <a:rPr lang="en-US" dirty="0" smtClean="0"/>
              <a:t>IC – </a:t>
            </a:r>
            <a:r>
              <a:rPr lang="uk-UA" dirty="0" smtClean="0"/>
              <a:t>може</a:t>
            </a:r>
            <a:r>
              <a:rPr lang="en-US" dirty="0" smtClean="0"/>
              <a:t> </a:t>
            </a:r>
            <a:r>
              <a:rPr lang="uk-UA" dirty="0" smtClean="0"/>
              <a:t>бути від 85 до 265 </a:t>
            </a:r>
            <a:r>
              <a:rPr lang="en-US" dirty="0" smtClean="0"/>
              <a:t>V, </a:t>
            </a:r>
            <a:r>
              <a:rPr lang="ru-RU" dirty="0" smtClean="0"/>
              <a:t>не </a:t>
            </a:r>
            <a:r>
              <a:rPr lang="ru-RU" dirty="0" err="1" smtClean="0"/>
              <a:t>ма</a:t>
            </a:r>
            <a:r>
              <a:rPr lang="uk-UA" dirty="0" smtClean="0"/>
              <a:t>є помітного мерехтіння</a:t>
            </a:r>
            <a:endParaRPr lang="en-US" dirty="0" smtClean="0"/>
          </a:p>
          <a:p>
            <a:r>
              <a:rPr lang="en-US" dirty="0" smtClean="0"/>
              <a:t>Liner IC -</a:t>
            </a:r>
            <a:r>
              <a:rPr lang="uk-UA" dirty="0" smtClean="0"/>
              <a:t> </a:t>
            </a:r>
            <a:r>
              <a:rPr lang="uk-UA" dirty="0"/>
              <a:t>може</a:t>
            </a:r>
            <a:r>
              <a:rPr lang="en-US" dirty="0"/>
              <a:t> </a:t>
            </a:r>
            <a:r>
              <a:rPr lang="uk-UA" dirty="0"/>
              <a:t>бути від </a:t>
            </a:r>
            <a:r>
              <a:rPr lang="uk-UA" dirty="0" smtClean="0"/>
              <a:t>165 </a:t>
            </a:r>
            <a:r>
              <a:rPr lang="uk-UA" dirty="0"/>
              <a:t>до 265 </a:t>
            </a:r>
            <a:r>
              <a:rPr lang="en-US" dirty="0" smtClean="0"/>
              <a:t>V,</a:t>
            </a:r>
            <a:r>
              <a:rPr lang="uk-UA" dirty="0" smtClean="0"/>
              <a:t> </a:t>
            </a:r>
            <a:r>
              <a:rPr lang="ru-RU" dirty="0" err="1" smtClean="0"/>
              <a:t>ма</a:t>
            </a:r>
            <a:r>
              <a:rPr lang="uk-UA" dirty="0"/>
              <a:t>є </a:t>
            </a:r>
            <a:r>
              <a:rPr lang="uk-UA" dirty="0" smtClean="0"/>
              <a:t>помітне мерехтіння</a:t>
            </a:r>
            <a:endParaRPr lang="en-US" dirty="0" smtClean="0"/>
          </a:p>
          <a:p>
            <a:r>
              <a:rPr lang="en-US" dirty="0" smtClean="0"/>
              <a:t>RC</a:t>
            </a:r>
            <a:r>
              <a:rPr lang="uk-UA" dirty="0" smtClean="0"/>
              <a:t> - </a:t>
            </a:r>
            <a:r>
              <a:rPr lang="uk-UA" dirty="0"/>
              <a:t>може</a:t>
            </a:r>
            <a:r>
              <a:rPr lang="en-US" dirty="0"/>
              <a:t> </a:t>
            </a:r>
            <a:r>
              <a:rPr lang="uk-UA" dirty="0"/>
              <a:t>бути від </a:t>
            </a:r>
            <a:r>
              <a:rPr lang="uk-UA" dirty="0" smtClean="0"/>
              <a:t>220 </a:t>
            </a:r>
            <a:r>
              <a:rPr lang="uk-UA" dirty="0"/>
              <a:t>до 265 </a:t>
            </a:r>
            <a:r>
              <a:rPr lang="en-US" dirty="0"/>
              <a:t>V,</a:t>
            </a:r>
            <a:r>
              <a:rPr lang="uk-UA" dirty="0"/>
              <a:t> </a:t>
            </a:r>
            <a:r>
              <a:rPr lang="ru-RU" dirty="0" err="1"/>
              <a:t>ма</a:t>
            </a:r>
            <a:r>
              <a:rPr lang="uk-UA" dirty="0"/>
              <a:t>є помітне мерехтіння</a:t>
            </a:r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16916120" imgH="5152949" progId="AcroExch.Document.7">
                  <p:embed/>
                </p:oleObj>
              </mc:Choice>
              <mc:Fallback>
                <p:oleObj name="Acrobat Document" r:id="rId3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1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024454" cy="1143000"/>
          </a:xfrm>
        </p:spPr>
        <p:txBody>
          <a:bodyPr/>
          <a:lstStyle/>
          <a:p>
            <a:r>
              <a:rPr lang="uk-UA" dirty="0" smtClean="0"/>
              <a:t>Цоколь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2952443" cy="3508977"/>
          </a:xfrm>
        </p:spPr>
        <p:txBody>
          <a:bodyPr/>
          <a:lstStyle/>
          <a:p>
            <a:r>
              <a:rPr lang="uk-UA" dirty="0" smtClean="0"/>
              <a:t>Алюміній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err="1" smtClean="0"/>
              <a:t>Алюмопластик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Пластик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3993" y="764704"/>
            <a:ext cx="30244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/>
              <a:t>Корпус</a:t>
            </a:r>
            <a:endParaRPr lang="ru-RU" dirty="0"/>
          </a:p>
        </p:txBody>
      </p:sp>
      <p:pic>
        <p:nvPicPr>
          <p:cNvPr id="3076" name="Picture 4" descr="https://lampo4ki.com.ua/image/data/kak_vibrat_tsokol_svetodiodnoy_lam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27109"/>
            <a:ext cx="3683208" cy="38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Acrobat Document" r:id="rId4" imgW="16916120" imgH="5152949" progId="AcroExch.Document.7">
                  <p:embed/>
                </p:oleObj>
              </mc:Choice>
              <mc:Fallback>
                <p:oleObj name="Acrobat Document" r:id="rId4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uk-UA" dirty="0" err="1" smtClean="0"/>
              <a:t>аш</a:t>
            </a:r>
            <a:r>
              <a:rPr lang="uk-UA" dirty="0" smtClean="0"/>
              <a:t> асортимент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/>
          <a:lstStyle/>
          <a:p>
            <a:r>
              <a:rPr lang="en-US" dirty="0" smtClean="0"/>
              <a:t>LED-</a:t>
            </a:r>
            <a:r>
              <a:rPr lang="ru-RU" dirty="0" smtClean="0"/>
              <a:t>л</a:t>
            </a:r>
            <a:r>
              <a:rPr lang="uk-UA" dirty="0" err="1" smtClean="0"/>
              <a:t>ампи</a:t>
            </a:r>
            <a:endParaRPr lang="uk-UA" dirty="0" smtClean="0"/>
          </a:p>
          <a:p>
            <a:r>
              <a:rPr lang="en-US" dirty="0" smtClean="0"/>
              <a:t>LED-</a:t>
            </a:r>
            <a:r>
              <a:rPr lang="uk-UA" dirty="0" smtClean="0"/>
              <a:t>лампи Т8</a:t>
            </a:r>
          </a:p>
          <a:p>
            <a:r>
              <a:rPr lang="en-US" dirty="0" smtClean="0"/>
              <a:t>LED-</a:t>
            </a:r>
            <a:r>
              <a:rPr lang="uk-UA" dirty="0" smtClean="0"/>
              <a:t>панелі</a:t>
            </a:r>
            <a:endParaRPr lang="uk-UA" dirty="0"/>
          </a:p>
          <a:p>
            <a:r>
              <a:rPr lang="en-US" dirty="0" smtClean="0"/>
              <a:t>LED-</a:t>
            </a:r>
            <a:r>
              <a:rPr lang="uk-UA" dirty="0" smtClean="0"/>
              <a:t>світильники </a:t>
            </a:r>
            <a:r>
              <a:rPr lang="uk-UA" dirty="0"/>
              <a:t>офісні</a:t>
            </a:r>
          </a:p>
          <a:p>
            <a:r>
              <a:rPr lang="en-US" dirty="0" smtClean="0"/>
              <a:t>LED-</a:t>
            </a:r>
            <a:r>
              <a:rPr lang="uk-UA" dirty="0" smtClean="0"/>
              <a:t>світильники лінійні</a:t>
            </a:r>
          </a:p>
          <a:p>
            <a:r>
              <a:rPr lang="en-US" dirty="0" smtClean="0"/>
              <a:t>LED-</a:t>
            </a:r>
            <a:r>
              <a:rPr lang="uk-UA" dirty="0" smtClean="0"/>
              <a:t>світильники настінні</a:t>
            </a:r>
          </a:p>
          <a:p>
            <a:r>
              <a:rPr lang="en-US" dirty="0" smtClean="0"/>
              <a:t>LED-</a:t>
            </a:r>
            <a:r>
              <a:rPr lang="ru-RU" dirty="0" smtClean="0"/>
              <a:t>п</a:t>
            </a:r>
            <a:r>
              <a:rPr lang="uk-UA" dirty="0" err="1" smtClean="0"/>
              <a:t>рожектора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08103" y="1628799"/>
            <a:ext cx="2658091" cy="40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Acrobat Document" r:id="rId4" imgW="16916120" imgH="5152949" progId="AcroExch.Document.7">
                  <p:embed/>
                </p:oleObj>
              </mc:Choice>
              <mc:Fallback>
                <p:oleObj name="Acrobat Document" r:id="rId4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5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492388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Led </a:t>
            </a:r>
            <a:r>
              <a:rPr lang="uk-UA" dirty="0" smtClean="0"/>
              <a:t>ЛАМПИ </a:t>
            </a:r>
            <a:r>
              <a:rPr lang="uk-UA" sz="1800" dirty="0" smtClean="0"/>
              <a:t>побутові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7" y="3501008"/>
            <a:ext cx="1880030" cy="1512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3240360" cy="257215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7584" y="1196753"/>
            <a:ext cx="4608512" cy="259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Технічні характеристики світодіодних ламп ТМ </a:t>
            </a:r>
            <a:r>
              <a:rPr lang="en-US" b="1" dirty="0" smtClean="0">
                <a:solidFill>
                  <a:srgbClr val="0070C0"/>
                </a:solidFill>
              </a:rPr>
              <a:t>ELCOR: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dirty="0" smtClean="0"/>
              <a:t>Напруга – АС 175-250</a:t>
            </a:r>
            <a:r>
              <a:rPr lang="en-US" dirty="0" smtClean="0"/>
              <a:t>V</a:t>
            </a:r>
            <a:endParaRPr lang="uk-UA" dirty="0" smtClean="0"/>
          </a:p>
          <a:p>
            <a:r>
              <a:rPr lang="uk-UA" dirty="0" smtClean="0"/>
              <a:t>Драйвер – </a:t>
            </a:r>
            <a:r>
              <a:rPr lang="en-US" dirty="0" smtClean="0"/>
              <a:t>IC</a:t>
            </a:r>
            <a:r>
              <a:rPr lang="ru-RU" dirty="0" smtClean="0"/>
              <a:t>, не мерехтить</a:t>
            </a:r>
            <a:endParaRPr lang="uk-UA" dirty="0" smtClean="0"/>
          </a:p>
          <a:p>
            <a:r>
              <a:rPr lang="uk-UA" dirty="0" smtClean="0"/>
              <a:t>Світловий потік – 95-110</a:t>
            </a:r>
            <a:r>
              <a:rPr lang="en-US" dirty="0" smtClean="0"/>
              <a:t>Lm/W</a:t>
            </a:r>
            <a:endParaRPr lang="uk-UA" dirty="0" smtClean="0"/>
          </a:p>
          <a:p>
            <a:r>
              <a:rPr lang="uk-UA" dirty="0" smtClean="0"/>
              <a:t>Температура світла – 4200К </a:t>
            </a:r>
          </a:p>
          <a:p>
            <a:r>
              <a:rPr lang="uk-UA" dirty="0" smtClean="0"/>
              <a:t>Індекс кольоропередачі - </a:t>
            </a:r>
            <a:r>
              <a:rPr lang="en-US" dirty="0" smtClean="0"/>
              <a:t>CRI≥</a:t>
            </a:r>
            <a:r>
              <a:rPr lang="uk-UA" dirty="0" smtClean="0"/>
              <a:t>70</a:t>
            </a:r>
          </a:p>
          <a:p>
            <a:r>
              <a:rPr lang="uk-UA" dirty="0" smtClean="0"/>
              <a:t>Кут розсівання - 270°</a:t>
            </a:r>
          </a:p>
          <a:p>
            <a:r>
              <a:rPr lang="uk-UA" dirty="0" smtClean="0"/>
              <a:t>Термін служби – 25000 годин</a:t>
            </a:r>
          </a:p>
          <a:p>
            <a:r>
              <a:rPr lang="uk-UA" dirty="0" smtClean="0"/>
              <a:t>Гарантія – 3 роки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91980" y="3408870"/>
            <a:ext cx="2592288" cy="194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Технічні характеристики світодіодних ламп ТМ </a:t>
            </a:r>
            <a:r>
              <a:rPr lang="en-US" dirty="0" smtClean="0">
                <a:solidFill>
                  <a:srgbClr val="FF0000"/>
                </a:solidFill>
              </a:rPr>
              <a:t>TURBO</a:t>
            </a:r>
            <a:r>
              <a:rPr lang="en-US" dirty="0" smtClean="0"/>
              <a:t>:</a:t>
            </a:r>
            <a:r>
              <a:rPr lang="uk-UA" dirty="0" smtClean="0"/>
              <a:t> </a:t>
            </a:r>
          </a:p>
          <a:p>
            <a:r>
              <a:rPr lang="uk-UA" dirty="0" smtClean="0"/>
              <a:t>Напруга – АС </a:t>
            </a:r>
            <a:r>
              <a:rPr lang="en-US" dirty="0" smtClean="0"/>
              <a:t>220-240V</a:t>
            </a:r>
            <a:endParaRPr lang="uk-UA" dirty="0" smtClean="0"/>
          </a:p>
          <a:p>
            <a:r>
              <a:rPr lang="uk-UA" dirty="0" smtClean="0"/>
              <a:t>Драйвер – </a:t>
            </a:r>
            <a:r>
              <a:rPr lang="en-US" dirty="0" smtClean="0"/>
              <a:t>RC</a:t>
            </a:r>
          </a:p>
          <a:p>
            <a:r>
              <a:rPr lang="uk-UA" dirty="0" smtClean="0"/>
              <a:t>Світловий потік –</a:t>
            </a:r>
            <a:r>
              <a:rPr lang="en-US" dirty="0" smtClean="0"/>
              <a:t> 45-85Lm/W</a:t>
            </a:r>
            <a:endParaRPr lang="uk-UA" dirty="0" smtClean="0"/>
          </a:p>
          <a:p>
            <a:r>
              <a:rPr lang="uk-UA" dirty="0" smtClean="0"/>
              <a:t>Температура світла – 4200К </a:t>
            </a:r>
          </a:p>
          <a:p>
            <a:r>
              <a:rPr lang="uk-UA" dirty="0" smtClean="0"/>
              <a:t>Індекс кольоропередачі - </a:t>
            </a:r>
            <a:r>
              <a:rPr lang="en-US" dirty="0" smtClean="0"/>
              <a:t>CRI≥</a:t>
            </a:r>
            <a:r>
              <a:rPr lang="uk-UA" dirty="0" smtClean="0"/>
              <a:t>70</a:t>
            </a:r>
          </a:p>
          <a:p>
            <a:r>
              <a:rPr lang="uk-UA" dirty="0" smtClean="0"/>
              <a:t>Кут розсівання - 270°</a:t>
            </a:r>
          </a:p>
          <a:p>
            <a:r>
              <a:rPr lang="uk-UA" dirty="0" smtClean="0"/>
              <a:t>Термін служби – </a:t>
            </a:r>
            <a:r>
              <a:rPr lang="en-US" dirty="0" smtClean="0"/>
              <a:t>10</a:t>
            </a:r>
            <a:r>
              <a:rPr lang="uk-UA" dirty="0" smtClean="0"/>
              <a:t>000 годин</a:t>
            </a:r>
          </a:p>
          <a:p>
            <a:r>
              <a:rPr lang="uk-UA" dirty="0" smtClean="0"/>
              <a:t>Гарантія – </a:t>
            </a:r>
            <a:r>
              <a:rPr lang="en-US" dirty="0" smtClean="0"/>
              <a:t>1</a:t>
            </a:r>
            <a:r>
              <a:rPr lang="uk-UA" dirty="0" smtClean="0"/>
              <a:t> рік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43608" y="3861048"/>
            <a:ext cx="3168352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uk-UA" dirty="0" smtClean="0"/>
              <a:t>       </a:t>
            </a:r>
            <a:r>
              <a:rPr lang="uk-UA" b="1" dirty="0" smtClean="0">
                <a:solidFill>
                  <a:srgbClr val="0070C0"/>
                </a:solidFill>
              </a:rPr>
              <a:t>Переваги лампи </a:t>
            </a:r>
            <a:r>
              <a:rPr lang="uk-UA" b="1" dirty="0">
                <a:solidFill>
                  <a:srgbClr val="0070C0"/>
                </a:solidFill>
              </a:rPr>
              <a:t>ТМ </a:t>
            </a:r>
            <a:r>
              <a:rPr lang="en-US" b="1" dirty="0" smtClean="0">
                <a:solidFill>
                  <a:srgbClr val="0070C0"/>
                </a:solidFill>
              </a:rPr>
              <a:t>ELCOR: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Витримує перепади напруги в мережі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Безпечні для зору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Високі показники світлового потоку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Найбільш приємна для людського ока температура світла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Надійність та високі показники гарантії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19813"/>
              </p:ext>
            </p:extLst>
          </p:nvPr>
        </p:nvGraphicFramePr>
        <p:xfrm>
          <a:off x="6516216" y="5877272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Acrobat Document" r:id="rId5" imgW="16916120" imgH="5152949" progId="AcroExch.Document.7">
                  <p:embed/>
                </p:oleObj>
              </mc:Choice>
              <mc:Fallback>
                <p:oleObj name="Acrobat Document" r:id="rId5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877272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Світодіодна</a:t>
            </a:r>
            <a:r>
              <a:rPr lang="uk-UA" dirty="0" smtClean="0"/>
              <a:t> лампа Т8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2420888"/>
            <a:ext cx="4608512" cy="259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Технічні характеристики світодіодних ламп Т8 ТМ </a:t>
            </a:r>
            <a:r>
              <a:rPr lang="en-US" b="1" dirty="0" smtClean="0">
                <a:solidFill>
                  <a:srgbClr val="0070C0"/>
                </a:solidFill>
              </a:rPr>
              <a:t>ELCOR: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uk-UA" dirty="0" smtClean="0"/>
              <a:t>Напруга – АС 175-250</a:t>
            </a:r>
            <a:r>
              <a:rPr lang="en-US" dirty="0" smtClean="0"/>
              <a:t>V</a:t>
            </a:r>
            <a:endParaRPr lang="uk-UA" dirty="0" smtClean="0"/>
          </a:p>
          <a:p>
            <a:r>
              <a:rPr lang="uk-UA" dirty="0" smtClean="0"/>
              <a:t>Драйвер – </a:t>
            </a:r>
            <a:r>
              <a:rPr lang="en-US" dirty="0" smtClean="0"/>
              <a:t>IC</a:t>
            </a:r>
            <a:r>
              <a:rPr lang="ru-RU" dirty="0" smtClean="0"/>
              <a:t>, не мерехтить</a:t>
            </a:r>
            <a:endParaRPr lang="uk-UA" dirty="0" smtClean="0"/>
          </a:p>
          <a:p>
            <a:r>
              <a:rPr lang="uk-UA" dirty="0" smtClean="0"/>
              <a:t>Світловий потік – 95-110</a:t>
            </a:r>
            <a:r>
              <a:rPr lang="en-US" dirty="0" smtClean="0"/>
              <a:t>Lm/W</a:t>
            </a:r>
            <a:endParaRPr lang="uk-UA" dirty="0" smtClean="0"/>
          </a:p>
          <a:p>
            <a:r>
              <a:rPr lang="uk-UA" dirty="0" smtClean="0"/>
              <a:t>Температура світла – 4200К </a:t>
            </a:r>
          </a:p>
          <a:p>
            <a:r>
              <a:rPr lang="uk-UA" dirty="0" smtClean="0"/>
              <a:t>Індекс кольоропередачі - </a:t>
            </a:r>
            <a:r>
              <a:rPr lang="en-US" dirty="0" smtClean="0"/>
              <a:t>CRI≥</a:t>
            </a:r>
            <a:r>
              <a:rPr lang="uk-UA" dirty="0" smtClean="0"/>
              <a:t>70</a:t>
            </a:r>
          </a:p>
          <a:p>
            <a:r>
              <a:rPr lang="uk-UA" dirty="0" smtClean="0"/>
              <a:t>Кут розсівання - 270°</a:t>
            </a:r>
          </a:p>
          <a:p>
            <a:r>
              <a:rPr lang="uk-UA" dirty="0" smtClean="0"/>
              <a:t>Термін служби – 25000 годин</a:t>
            </a:r>
          </a:p>
          <a:p>
            <a:r>
              <a:rPr lang="uk-UA" dirty="0" smtClean="0"/>
              <a:t>Гарантія – </a:t>
            </a:r>
            <a:r>
              <a:rPr lang="en-US" dirty="0" smtClean="0"/>
              <a:t>2</a:t>
            </a:r>
            <a:r>
              <a:rPr lang="uk-UA" dirty="0" smtClean="0"/>
              <a:t> роки</a:t>
            </a: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4802"/>
              </p:ext>
            </p:extLst>
          </p:nvPr>
        </p:nvGraphicFramePr>
        <p:xfrm>
          <a:off x="6443663" y="765175"/>
          <a:ext cx="18002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Acrobat Document" r:id="rId3" imgW="16916120" imgH="5152949" progId="AcroExch.Document.7">
                  <p:embed/>
                </p:oleObj>
              </mc:Choice>
              <mc:Fallback>
                <p:oleObj name="Acrobat Document" r:id="rId3" imgW="16916120" imgH="5152949" progId="AcroExch.Document.7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765175"/>
                        <a:ext cx="18002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5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2474</TotalTime>
  <Words>922</Words>
  <Application>Microsoft Office PowerPoint</Application>
  <PresentationFormat>Экран (4:3)</PresentationFormat>
  <Paragraphs>198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Остин</vt:lpstr>
      <vt:lpstr>Adobe Acrobat Document</vt:lpstr>
      <vt:lpstr>LED продукція</vt:lpstr>
      <vt:lpstr>Світлодіод</vt:lpstr>
      <vt:lpstr>Які лампи краще?</vt:lpstr>
      <vt:lpstr>Що важливо?</vt:lpstr>
      <vt:lpstr>Драйвер</vt:lpstr>
      <vt:lpstr>Цоколь</vt:lpstr>
      <vt:lpstr>Наш асортимент</vt:lpstr>
      <vt:lpstr>Led ЛАМПИ побутові</vt:lpstr>
      <vt:lpstr>Світодіодна лампа Т8</vt:lpstr>
      <vt:lpstr>Лед-панелі Lumex</vt:lpstr>
      <vt:lpstr>Лед-панелі ELCOR</vt:lpstr>
      <vt:lpstr>Лінійні світильники з інтегрованим модулем</vt:lpstr>
      <vt:lpstr>Презентация PowerPoint</vt:lpstr>
      <vt:lpstr>Презентация PowerPoint</vt:lpstr>
      <vt:lpstr>Світильники настінно-стельові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продукція</dc:title>
  <dc:creator>Черкас Оксана</dc:creator>
  <cp:lastModifiedBy>Menedzher15.Er</cp:lastModifiedBy>
  <cp:revision>43</cp:revision>
  <cp:lastPrinted>2018-02-28T11:50:46Z</cp:lastPrinted>
  <dcterms:created xsi:type="dcterms:W3CDTF">2018-02-27T03:53:55Z</dcterms:created>
  <dcterms:modified xsi:type="dcterms:W3CDTF">2018-10-22T14:34:48Z</dcterms:modified>
</cp:coreProperties>
</file>